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63" r:id="rId4"/>
    <p:sldId id="286" r:id="rId5"/>
    <p:sldId id="258" r:id="rId6"/>
    <p:sldId id="259" r:id="rId7"/>
    <p:sldId id="260" r:id="rId8"/>
    <p:sldId id="261"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85" r:id="rId24"/>
    <p:sldId id="287" r:id="rId25"/>
    <p:sldId id="278" r:id="rId26"/>
    <p:sldId id="279" r:id="rId27"/>
    <p:sldId id="280" r:id="rId28"/>
    <p:sldId id="281" r:id="rId29"/>
    <p:sldId id="282" r:id="rId30"/>
    <p:sldId id="283" r:id="rId31"/>
    <p:sldId id="284" r:id="rId32"/>
  </p:sldIdLst>
  <p:sldSz cx="18288000" cy="10287000"/>
  <p:notesSz cx="6858000" cy="9144000"/>
  <p:embeddedFontLst>
    <p:embeddedFont>
      <p:font typeface="Poppins Ultra-Bold" panose="020B0604020202020204" charset="0"/>
      <p:regular r:id="rId34"/>
    </p:embeddedFont>
    <p:embeddedFont>
      <p:font typeface="Canva Sans 2" panose="020B0604020202020204" charset="0"/>
      <p:regular r:id="rId35"/>
    </p:embeddedFont>
    <p:embeddedFont>
      <p:font typeface="Canva Sans 1 Bold" panose="020B0604020202020204" charset="0"/>
      <p:regular r:id="rId36"/>
    </p:embeddedFont>
    <p:embeddedFont>
      <p:font typeface="Canva Sans 1" panose="020B0604020202020204" charset="0"/>
      <p:regular r:id="rId37"/>
    </p:embeddedFont>
    <p:embeddedFont>
      <p:font typeface="Bahnschrift Light" panose="020B0502040204020203" pitchFamily="34" charset="0"/>
      <p:regular r:id="rId38"/>
    </p:embeddedFon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anva Sans 1 Bold Italics" panose="020B0604020202020204" charset="0"/>
      <p:regular r:id="rId45"/>
    </p:embeddedFont>
    <p:embeddedFont>
      <p:font typeface="DM Sans Bold" panose="020B0604020202020204" charset="0"/>
      <p:regular r:id="rId46"/>
    </p:embeddedFont>
    <p:embeddedFont>
      <p:font typeface="DM Sans"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er" initials="MF" lastIdx="1" clrIdx="0">
    <p:extLst>
      <p:ext uri="{19B8F6BF-5375-455C-9EA6-DF929625EA0E}">
        <p15:presenceInfo xmlns:p15="http://schemas.microsoft.com/office/powerpoint/2012/main" userId="fd3f215cb965eb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6-01T00:57:16.252"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94D671-9113-4309-ABD7-E9794B23CDAC}" type="datetimeFigureOut">
              <a:rPr lang="en-US" smtClean="0"/>
              <a:t>6/2/2024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DF0C4C-131D-4E8B-BB5C-C4700567BEA6}" type="slidenum">
              <a:rPr lang="en-US" smtClean="0"/>
              <a:t>‹#›</a:t>
            </a:fld>
            <a:endParaRPr lang="en-US"/>
          </a:p>
        </p:txBody>
      </p:sp>
    </p:spTree>
    <p:extLst>
      <p:ext uri="{BB962C8B-B14F-4D97-AF65-F5344CB8AC3E}">
        <p14:creationId xmlns:p14="http://schemas.microsoft.com/office/powerpoint/2010/main" val="34623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DF0C4C-131D-4E8B-BB5C-C4700567BEA6}" type="slidenum">
              <a:rPr lang="en-US" smtClean="0"/>
              <a:t>7</a:t>
            </a:fld>
            <a:endParaRPr lang="en-US"/>
          </a:p>
        </p:txBody>
      </p:sp>
    </p:spTree>
    <p:extLst>
      <p:ext uri="{BB962C8B-B14F-4D97-AF65-F5344CB8AC3E}">
        <p14:creationId xmlns:p14="http://schemas.microsoft.com/office/powerpoint/2010/main" val="395583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DF0C4C-131D-4E8B-BB5C-C4700567BEA6}" type="slidenum">
              <a:rPr lang="en-US" smtClean="0"/>
              <a:t>14</a:t>
            </a:fld>
            <a:endParaRPr lang="en-US"/>
          </a:p>
        </p:txBody>
      </p:sp>
    </p:spTree>
    <p:extLst>
      <p:ext uri="{BB962C8B-B14F-4D97-AF65-F5344CB8AC3E}">
        <p14:creationId xmlns:p14="http://schemas.microsoft.com/office/powerpoint/2010/main" val="4026578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png"/><Relationship Id="rId18" Type="http://schemas.openxmlformats.org/officeDocument/2006/relationships/image" Target="../media/image16.png"/><Relationship Id="rId3" Type="http://schemas.openxmlformats.org/officeDocument/2006/relationships/image" Target="../media/image3.png"/><Relationship Id="rId21" Type="http://schemas.openxmlformats.org/officeDocument/2006/relationships/image" Target="../media/image38.svg"/><Relationship Id="rId7" Type="http://schemas.openxmlformats.org/officeDocument/2006/relationships/image" Target="../media/image2.png"/><Relationship Id="rId12" Type="http://schemas.openxmlformats.org/officeDocument/2006/relationships/image" Target="../media/image2.svg"/><Relationship Id="rId17" Type="http://schemas.openxmlformats.org/officeDocument/2006/relationships/image" Target="../media/image34.svg"/><Relationship Id="rId2" Type="http://schemas.openxmlformats.org/officeDocument/2006/relationships/notesSlide" Target="../notesSlides/notesSlide2.xml"/><Relationship Id="rId16" Type="http://schemas.openxmlformats.org/officeDocument/2006/relationships/image" Target="../media/image15.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0.svg"/><Relationship Id="rId24" Type="http://schemas.openxmlformats.org/officeDocument/2006/relationships/image" Target="../media/image20.png"/><Relationship Id="rId5" Type="http://schemas.openxmlformats.org/officeDocument/2006/relationships/image" Target="../media/image4.png"/><Relationship Id="rId15" Type="http://schemas.openxmlformats.org/officeDocument/2006/relationships/image" Target="../media/image32.svg"/><Relationship Id="rId23" Type="http://schemas.openxmlformats.org/officeDocument/2006/relationships/image" Target="../media/image19.png"/><Relationship Id="rId19" Type="http://schemas.openxmlformats.org/officeDocument/2006/relationships/image" Target="../media/image36.svg"/><Relationship Id="rId4" Type="http://schemas.openxmlformats.org/officeDocument/2006/relationships/image" Target="../media/image6.svg"/><Relationship Id="rId9" Type="http://schemas.openxmlformats.org/officeDocument/2006/relationships/image" Target="../media/image1.png"/><Relationship Id="rId2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svg"/><Relationship Id="rId10"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27.jpg"/></Relationships>
</file>

<file path=ppt/slides/_rels/slide2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29.jpg"/></Relationships>
</file>

<file path=ppt/slides/_rels/slide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0.svg"/><Relationship Id="rId4" Type="http://schemas.openxmlformats.org/officeDocument/2006/relationships/image" Target="../media/image4.png"/><Relationship Id="rId9"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comments" Target="../comments/comment1.xml"/><Relationship Id="rId5" Type="http://schemas.openxmlformats.org/officeDocument/2006/relationships/image" Target="../media/image10.svg"/><Relationship Id="rId10" Type="http://schemas.openxmlformats.org/officeDocument/2006/relationships/image" Target="../media/image34.jpg"/><Relationship Id="rId4" Type="http://schemas.openxmlformats.org/officeDocument/2006/relationships/image" Target="../media/image4.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10" Type="http://schemas.openxmlformats.org/officeDocument/2006/relationships/image" Target="../media/image37.jpg"/><Relationship Id="rId4" Type="http://schemas.openxmlformats.org/officeDocument/2006/relationships/image" Target="../media/image4.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7.sv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6.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9.png"/><Relationship Id="rId5" Type="http://schemas.openxmlformats.org/officeDocument/2006/relationships/image" Target="../media/image10.svg"/><Relationship Id="rId10" Type="http://schemas.openxmlformats.org/officeDocument/2006/relationships/image" Target="../media/image8.jpg"/><Relationship Id="rId4" Type="http://schemas.openxmlformats.org/officeDocument/2006/relationships/image" Target="../media/image4.png"/><Relationship Id="rId9"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4.png"/><Relationship Id="rId4" Type="http://schemas.openxmlformats.org/officeDocument/2006/relationships/image" Target="../media/image6.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5400000">
            <a:off x="12801600" y="3314700"/>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457566" y="251692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flipH="1">
            <a:off x="0" y="6172200"/>
            <a:ext cx="4114800" cy="4114800"/>
          </a:xfrm>
          <a:custGeom>
            <a:avLst/>
            <a:gdLst/>
            <a:ahLst/>
            <a:cxnLst/>
            <a:rect l="l" t="t" r="r" b="b"/>
            <a:pathLst>
              <a:path w="4114800" h="4114800">
                <a:moveTo>
                  <a:pt x="4114800" y="0"/>
                </a:moveTo>
                <a:lnTo>
                  <a:pt x="0" y="0"/>
                </a:lnTo>
                <a:lnTo>
                  <a:pt x="0" y="4114800"/>
                </a:lnTo>
                <a:lnTo>
                  <a:pt x="4114800" y="4114800"/>
                </a:lnTo>
                <a:lnTo>
                  <a:pt x="411480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TextBox 5"/>
          <p:cNvSpPr txBox="1"/>
          <p:nvPr/>
        </p:nvSpPr>
        <p:spPr>
          <a:xfrm>
            <a:off x="3399705" y="3597717"/>
            <a:ext cx="12293013" cy="2333972"/>
          </a:xfrm>
          <a:prstGeom prst="rect">
            <a:avLst/>
          </a:prstGeom>
        </p:spPr>
        <p:txBody>
          <a:bodyPr wrap="square" lIns="0" tIns="0" rIns="0" bIns="0" rtlCol="0" anchor="t">
            <a:spAutoFit/>
          </a:bodyPr>
          <a:lstStyle/>
          <a:p>
            <a:pPr algn="ctr">
              <a:lnSpc>
                <a:spcPts val="18199"/>
              </a:lnSpc>
            </a:pPr>
            <a:r>
              <a:rPr lang="en-US" sz="7200" dirty="0" smtClean="0">
                <a:solidFill>
                  <a:srgbClr val="1C1C1C"/>
                </a:solidFill>
                <a:latin typeface="Poppins Ultra-Bold"/>
              </a:rPr>
              <a:t>SMART AUTOMATED GATE</a:t>
            </a:r>
            <a:endParaRPr lang="en-US" sz="7200" dirty="0">
              <a:solidFill>
                <a:srgbClr val="1C1C1C"/>
              </a:solidFill>
              <a:latin typeface="Poppins Ultra-Bold"/>
            </a:endParaRPr>
          </a:p>
        </p:txBody>
      </p:sp>
      <p:sp>
        <p:nvSpPr>
          <p:cNvPr id="7" name="TextBox 7"/>
          <p:cNvSpPr txBox="1"/>
          <p:nvPr/>
        </p:nvSpPr>
        <p:spPr>
          <a:xfrm>
            <a:off x="6366212" y="6307810"/>
            <a:ext cx="6360000" cy="427553"/>
          </a:xfrm>
          <a:prstGeom prst="rect">
            <a:avLst/>
          </a:prstGeom>
        </p:spPr>
        <p:txBody>
          <a:bodyPr lIns="0" tIns="0" rIns="0" bIns="0" rtlCol="0" anchor="t">
            <a:spAutoFit/>
          </a:bodyPr>
          <a:lstStyle/>
          <a:p>
            <a:pPr algn="ctr">
              <a:lnSpc>
                <a:spcPts val="3387"/>
              </a:lnSpc>
            </a:pPr>
            <a:r>
              <a:rPr lang="en-US" sz="2800" dirty="0" smtClean="0">
                <a:solidFill>
                  <a:srgbClr val="1C1C1C"/>
                </a:solidFill>
                <a:latin typeface="Poppins Ultra-Bold"/>
              </a:rPr>
              <a:t>WEBSITE &amp; Real Model</a:t>
            </a:r>
          </a:p>
        </p:txBody>
      </p:sp>
      <p:sp>
        <p:nvSpPr>
          <p:cNvPr id="8" name="TextBox 8"/>
          <p:cNvSpPr txBox="1"/>
          <p:nvPr/>
        </p:nvSpPr>
        <p:spPr>
          <a:xfrm>
            <a:off x="5452624" y="2618187"/>
            <a:ext cx="8187174" cy="874214"/>
          </a:xfrm>
          <a:prstGeom prst="rect">
            <a:avLst/>
          </a:prstGeom>
        </p:spPr>
        <p:txBody>
          <a:bodyPr wrap="square" lIns="0" tIns="0" rIns="0" bIns="0" rtlCol="0" anchor="t">
            <a:spAutoFit/>
          </a:bodyPr>
          <a:lstStyle/>
          <a:p>
            <a:pPr algn="ctr">
              <a:lnSpc>
                <a:spcPts val="7279"/>
              </a:lnSpc>
            </a:pPr>
            <a:r>
              <a:rPr lang="en-US" sz="5199" b="1" dirty="0">
                <a:solidFill>
                  <a:srgbClr val="1C1C1C"/>
                </a:solidFill>
                <a:latin typeface="Canva Sans 1 Bold"/>
              </a:rPr>
              <a:t>GRADUATION </a:t>
            </a:r>
            <a:r>
              <a:rPr lang="en-US" sz="5199" b="1" dirty="0" smtClean="0">
                <a:solidFill>
                  <a:srgbClr val="1C1C1C"/>
                </a:solidFill>
                <a:latin typeface="Canva Sans 1 Bold"/>
              </a:rPr>
              <a:t>PROJECT 1</a:t>
            </a:r>
            <a:endParaRPr lang="en-US" sz="5199" b="1" dirty="0">
              <a:solidFill>
                <a:srgbClr val="1C1C1C"/>
              </a:solidFill>
              <a:latin typeface="Canva Sans 1 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3602527" y="2167695"/>
            <a:ext cx="2191763" cy="2191763"/>
          </a:xfrm>
          <a:custGeom>
            <a:avLst/>
            <a:gdLst/>
            <a:ahLst/>
            <a:cxnLst/>
            <a:rect l="l" t="t" r="r" b="b"/>
            <a:pathLst>
              <a:path w="2191763" h="2191763">
                <a:moveTo>
                  <a:pt x="0" y="0"/>
                </a:moveTo>
                <a:lnTo>
                  <a:pt x="2191763" y="0"/>
                </a:lnTo>
                <a:lnTo>
                  <a:pt x="2191763" y="2191763"/>
                </a:lnTo>
                <a:lnTo>
                  <a:pt x="0" y="219176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14131499" y="2727435"/>
            <a:ext cx="1133817" cy="1072281"/>
          </a:xfrm>
          <a:prstGeom prst="rect">
            <a:avLst/>
          </a:prstGeom>
        </p:spPr>
        <p:txBody>
          <a:bodyPr lIns="0" tIns="0" rIns="0" bIns="0" rtlCol="0" anchor="t">
            <a:spAutoFit/>
          </a:bodyPr>
          <a:lstStyle/>
          <a:p>
            <a:pPr>
              <a:lnSpc>
                <a:spcPts val="8808"/>
              </a:lnSpc>
            </a:pPr>
            <a:r>
              <a:rPr lang="en-US" sz="6291" dirty="0" smtClean="0">
                <a:solidFill>
                  <a:srgbClr val="FCFCFC"/>
                </a:solidFill>
                <a:latin typeface="Poppins Ultra-Bold"/>
              </a:rPr>
              <a:t>08</a:t>
            </a:r>
            <a:endParaRPr lang="en-US" sz="6291" dirty="0">
              <a:solidFill>
                <a:srgbClr val="FCFCFC"/>
              </a:solidFill>
              <a:latin typeface="Poppins Ultra-Bold"/>
            </a:endParaRPr>
          </a:p>
        </p:txBody>
      </p:sp>
      <p:sp>
        <p:nvSpPr>
          <p:cNvPr id="10" name="TextBox 10"/>
          <p:cNvSpPr txBox="1"/>
          <p:nvPr/>
        </p:nvSpPr>
        <p:spPr>
          <a:xfrm>
            <a:off x="13295692" y="6032590"/>
            <a:ext cx="4681201" cy="461665"/>
          </a:xfrm>
          <a:prstGeom prst="rect">
            <a:avLst/>
          </a:prstGeom>
        </p:spPr>
        <p:txBody>
          <a:bodyPr lIns="0" tIns="0" rIns="0" bIns="0" rtlCol="0" anchor="t">
            <a:spAutoFit/>
          </a:bodyPr>
          <a:lstStyle/>
          <a:p>
            <a:pPr>
              <a:lnSpc>
                <a:spcPts val="3600"/>
              </a:lnSpc>
            </a:pPr>
            <a:r>
              <a:rPr lang="en-US" sz="3000" dirty="0">
                <a:latin typeface="Poppins Ultra-Bold" panose="020B0604020202020204" charset="0"/>
                <a:cs typeface="Poppins Ultra-Bold" panose="020B0604020202020204" charset="0"/>
              </a:rPr>
              <a:t>USE CASE</a:t>
            </a:r>
          </a:p>
        </p:txBody>
      </p:sp>
      <p:sp>
        <p:nvSpPr>
          <p:cNvPr id="11" name="TextBox 11"/>
          <p:cNvSpPr txBox="1"/>
          <p:nvPr/>
        </p:nvSpPr>
        <p:spPr>
          <a:xfrm>
            <a:off x="13295693" y="6600808"/>
            <a:ext cx="4681201" cy="1436291"/>
          </a:xfrm>
          <a:prstGeom prst="rect">
            <a:avLst/>
          </a:prstGeom>
        </p:spPr>
        <p:txBody>
          <a:bodyPr wrap="square" lIns="0" tIns="0" rIns="0" bIns="0" rtlCol="0" anchor="t">
            <a:spAutoFit/>
          </a:bodyPr>
          <a:lstStyle/>
          <a:p>
            <a:pPr algn="just">
              <a:lnSpc>
                <a:spcPts val="2800"/>
              </a:lnSpc>
            </a:pPr>
            <a:r>
              <a:rPr lang="en-US" sz="2000" dirty="0">
                <a:solidFill>
                  <a:srgbClr val="1C1C1C"/>
                </a:solidFill>
                <a:latin typeface="Bahnschrift Light" panose="020B0502040204020203" pitchFamily="34" charset="0"/>
                <a:ea typeface="Calibri Light" panose="020F0302020204030204" pitchFamily="34" charset="0"/>
                <a:cs typeface="Calibri Light" panose="020F0302020204030204" pitchFamily="34" charset="0"/>
              </a:rPr>
              <a:t>our use case contains three main actors: </a:t>
            </a:r>
            <a:r>
              <a:rPr lang="en-US" sz="2000" dirty="0" smtClean="0">
                <a:solidFill>
                  <a:srgbClr val="1C1C1C"/>
                </a:solidFill>
                <a:latin typeface="Bahnschrift Light" panose="020B0502040204020203" pitchFamily="34" charset="0"/>
                <a:ea typeface="Calibri Light" panose="020F0302020204030204" pitchFamily="34" charset="0"/>
                <a:cs typeface="Calibri Light" panose="020F0302020204030204" pitchFamily="34" charset="0"/>
              </a:rPr>
              <a:t>Users, </a:t>
            </a:r>
            <a:r>
              <a:rPr lang="en-US" sz="2000" dirty="0">
                <a:solidFill>
                  <a:srgbClr val="1C1C1C"/>
                </a:solidFill>
                <a:latin typeface="Bahnschrift Light" panose="020B0502040204020203" pitchFamily="34" charset="0"/>
                <a:ea typeface="Calibri Light" panose="020F0302020204030204" pitchFamily="34" charset="0"/>
                <a:cs typeface="Calibri Light" panose="020F0302020204030204" pitchFamily="34" charset="0"/>
              </a:rPr>
              <a:t>A</a:t>
            </a:r>
            <a:r>
              <a:rPr lang="en-US" sz="2000" dirty="0" smtClean="0">
                <a:solidFill>
                  <a:srgbClr val="1C1C1C"/>
                </a:solidFill>
                <a:latin typeface="Bahnschrift Light" panose="020B0502040204020203" pitchFamily="34" charset="0"/>
                <a:ea typeface="Calibri Light" panose="020F0302020204030204" pitchFamily="34" charset="0"/>
                <a:cs typeface="Calibri Light" panose="020F0302020204030204" pitchFamily="34" charset="0"/>
              </a:rPr>
              <a:t>dmin, and the Visitors. </a:t>
            </a:r>
            <a:r>
              <a:rPr lang="en-US" sz="2000" dirty="0">
                <a:solidFill>
                  <a:srgbClr val="1C1C1C"/>
                </a:solidFill>
                <a:latin typeface="Bahnschrift Light" panose="020B0502040204020203" pitchFamily="34" charset="0"/>
                <a:ea typeface="Calibri Light" panose="020F0302020204030204" pitchFamily="34" charset="0"/>
                <a:cs typeface="Calibri Light" panose="020F0302020204030204" pitchFamily="34" charset="0"/>
              </a:rPr>
              <a:t>It also contains every main action for each of them</a:t>
            </a:r>
            <a:r>
              <a:rPr lang="en-US" sz="2000" dirty="0" smtClean="0">
                <a:solidFill>
                  <a:srgbClr val="1C1C1C"/>
                </a:solidFill>
                <a:latin typeface="Bahnschrift Light" panose="020B0502040204020203" pitchFamily="34" charset="0"/>
                <a:ea typeface="Calibri Light" panose="020F0302020204030204" pitchFamily="34" charset="0"/>
                <a:cs typeface="Calibri Light" panose="020F0302020204030204" pitchFamily="34" charset="0"/>
              </a:rPr>
              <a:t>.</a:t>
            </a:r>
            <a:endParaRPr lang="en-US" sz="2000" dirty="0">
              <a:solidFill>
                <a:srgbClr val="1C1C1C"/>
              </a:solidFill>
              <a:latin typeface="Bahnschrift Light" panose="020B0502040204020203" pitchFamily="34" charset="0"/>
              <a:ea typeface="Calibri Light" panose="020F0302020204030204" pitchFamily="34" charset="0"/>
              <a:cs typeface="Calibri Light" panose="020F0302020204030204" pitchFamily="34" charset="0"/>
            </a:endParaRPr>
          </a:p>
        </p:txBody>
      </p:sp>
      <p:pic>
        <p:nvPicPr>
          <p:cNvPr id="13" name="Picture 12"/>
          <p:cNvPicPr>
            <a:picLocks noChangeAspect="1"/>
          </p:cNvPicPr>
          <p:nvPr/>
        </p:nvPicPr>
        <p:blipFill>
          <a:blip r:embed="rId8"/>
          <a:stretch>
            <a:fillRect/>
          </a:stretch>
        </p:blipFill>
        <p:spPr>
          <a:xfrm>
            <a:off x="476169" y="1181100"/>
            <a:ext cx="12288965" cy="78782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95E57"/>
        </a:solidFill>
        <a:effectLst/>
      </p:bgPr>
    </p:bg>
    <p:spTree>
      <p:nvGrpSpPr>
        <p:cNvPr id="1" name=""/>
        <p:cNvGrpSpPr/>
        <p:nvPr/>
      </p:nvGrpSpPr>
      <p:grpSpPr>
        <a:xfrm>
          <a:off x="0" y="0"/>
          <a:ext cx="0" cy="0"/>
          <a:chOff x="0" y="0"/>
          <a:chExt cx="0" cy="0"/>
        </a:xfrm>
      </p:grpSpPr>
      <p:sp>
        <p:nvSpPr>
          <p:cNvPr id="2" name="Freeform 2"/>
          <p:cNvSpPr/>
          <p:nvPr/>
        </p:nvSpPr>
        <p:spPr>
          <a:xfrm>
            <a:off x="-791308" y="7236069"/>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652517" y="102870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2972252"/>
            <a:ext cx="14408450" cy="3219391"/>
          </a:xfrm>
          <a:prstGeom prst="rect">
            <a:avLst/>
          </a:prstGeom>
        </p:spPr>
        <p:txBody>
          <a:bodyPr lIns="0" tIns="0" rIns="0" bIns="0" rtlCol="0" anchor="t">
            <a:spAutoFit/>
          </a:bodyPr>
          <a:lstStyle/>
          <a:p>
            <a:pPr>
              <a:lnSpc>
                <a:spcPts val="11793"/>
              </a:lnSpc>
            </a:pPr>
            <a:r>
              <a:rPr lang="en-US" sz="11793">
                <a:solidFill>
                  <a:srgbClr val="FFFFFF"/>
                </a:solidFill>
                <a:latin typeface="Hagrid Bold"/>
              </a:rPr>
              <a:t>NONFUNCTIONAL </a:t>
            </a:r>
          </a:p>
          <a:p>
            <a:pPr>
              <a:lnSpc>
                <a:spcPts val="11793"/>
              </a:lnSpc>
            </a:pPr>
            <a:r>
              <a:rPr lang="en-US" sz="11793">
                <a:solidFill>
                  <a:srgbClr val="FFFFFF"/>
                </a:solidFill>
                <a:latin typeface="Hagrid Bold"/>
              </a:rPr>
              <a:t>Requirements</a:t>
            </a:r>
          </a:p>
        </p:txBody>
      </p:sp>
      <p:sp>
        <p:nvSpPr>
          <p:cNvPr id="5" name="TextBox 5"/>
          <p:cNvSpPr txBox="1"/>
          <p:nvPr/>
        </p:nvSpPr>
        <p:spPr>
          <a:xfrm>
            <a:off x="13615001" y="8242714"/>
            <a:ext cx="2037517"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Bold"/>
              </a:rPr>
              <a:t>Software</a:t>
            </a:r>
          </a:p>
        </p:txBody>
      </p:sp>
      <p:sp>
        <p:nvSpPr>
          <p:cNvPr id="6" name="TextBox 6"/>
          <p:cNvSpPr txBox="1"/>
          <p:nvPr/>
        </p:nvSpPr>
        <p:spPr>
          <a:xfrm>
            <a:off x="12773798" y="8719038"/>
            <a:ext cx="4485502"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a:rPr>
              <a:t>Engineering | 2024</a:t>
            </a:r>
          </a:p>
        </p:txBody>
      </p:sp>
      <p:sp>
        <p:nvSpPr>
          <p:cNvPr id="7" name="TextBox 7"/>
          <p:cNvSpPr txBox="1"/>
          <p:nvPr/>
        </p:nvSpPr>
        <p:spPr>
          <a:xfrm>
            <a:off x="1028700" y="962025"/>
            <a:ext cx="4914900" cy="307777"/>
          </a:xfrm>
          <a:prstGeom prst="rect">
            <a:avLst/>
          </a:prstGeom>
        </p:spPr>
        <p:txBody>
          <a:bodyPr wrap="square" lIns="0" tIns="0" rIns="0" bIns="0" rtlCol="0" anchor="t">
            <a:spAutoFit/>
          </a:bodyPr>
          <a:lstStyle/>
          <a:p>
            <a:pPr>
              <a:lnSpc>
                <a:spcPts val="2400"/>
              </a:lnSpc>
            </a:pPr>
            <a:r>
              <a:rPr lang="en-US" sz="3200" dirty="0">
                <a:solidFill>
                  <a:srgbClr val="FFC619"/>
                </a:solidFill>
                <a:latin typeface="Poppins Ultra-Bold"/>
              </a:rPr>
              <a:t>Smart automated gate</a:t>
            </a:r>
          </a:p>
        </p:txBody>
      </p:sp>
      <p:sp>
        <p:nvSpPr>
          <p:cNvPr id="8" name="AutoShape 8"/>
          <p:cNvSpPr/>
          <p:nvPr/>
        </p:nvSpPr>
        <p:spPr>
          <a:xfrm flipV="1">
            <a:off x="7122761" y="8804763"/>
            <a:ext cx="6258866" cy="0"/>
          </a:xfrm>
          <a:prstGeom prst="line">
            <a:avLst/>
          </a:prstGeom>
          <a:ln w="38100" cap="flat">
            <a:solidFill>
              <a:srgbClr val="FFC619"/>
            </a:solidFill>
            <a:prstDash val="solid"/>
            <a:headEnd type="none" w="sm" len="sm"/>
            <a:tailEnd type="none" w="sm" len="sm"/>
          </a:ln>
        </p:spPr>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7" name="Group 7"/>
          <p:cNvGrpSpPr/>
          <p:nvPr/>
        </p:nvGrpSpPr>
        <p:grpSpPr>
          <a:xfrm>
            <a:off x="1754313" y="1981197"/>
            <a:ext cx="3628867" cy="1814434"/>
            <a:chOff x="0" y="0"/>
            <a:chExt cx="812800" cy="406400"/>
          </a:xfrm>
        </p:grpSpPr>
        <p:sp>
          <p:nvSpPr>
            <p:cNvPr id="8" name="Freeform 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C619"/>
            </a:solidFill>
          </p:spPr>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400"/>
                </a:lnSpc>
              </a:pPr>
              <a:endParaRPr/>
            </a:p>
          </p:txBody>
        </p:sp>
      </p:grpSp>
      <p:grpSp>
        <p:nvGrpSpPr>
          <p:cNvPr id="10" name="Group 10"/>
          <p:cNvGrpSpPr/>
          <p:nvPr/>
        </p:nvGrpSpPr>
        <p:grpSpPr>
          <a:xfrm>
            <a:off x="5515133" y="1981197"/>
            <a:ext cx="8124667" cy="1814434"/>
            <a:chOff x="0" y="0"/>
            <a:chExt cx="1646034" cy="406400"/>
          </a:xfrm>
        </p:grpSpPr>
        <p:sp>
          <p:nvSpPr>
            <p:cNvPr id="11" name="Freeform 11"/>
            <p:cNvSpPr/>
            <p:nvPr/>
          </p:nvSpPr>
          <p:spPr>
            <a:xfrm>
              <a:off x="0" y="0"/>
              <a:ext cx="1646034" cy="406400"/>
            </a:xfrm>
            <a:custGeom>
              <a:avLst/>
              <a:gdLst/>
              <a:ahLst/>
              <a:cxnLst/>
              <a:rect l="l" t="t" r="r" b="b"/>
              <a:pathLst>
                <a:path w="1646034" h="406400">
                  <a:moveTo>
                    <a:pt x="1442834" y="0"/>
                  </a:moveTo>
                  <a:cubicBezTo>
                    <a:pt x="1555058" y="0"/>
                    <a:pt x="1646034" y="90976"/>
                    <a:pt x="1646034" y="203200"/>
                  </a:cubicBezTo>
                  <a:cubicBezTo>
                    <a:pt x="1646034" y="315424"/>
                    <a:pt x="1555058" y="406400"/>
                    <a:pt x="1442834" y="406400"/>
                  </a:cubicBezTo>
                  <a:lnTo>
                    <a:pt x="203200" y="406400"/>
                  </a:lnTo>
                  <a:cubicBezTo>
                    <a:pt x="90976" y="406400"/>
                    <a:pt x="0" y="315424"/>
                    <a:pt x="0" y="203200"/>
                  </a:cubicBezTo>
                  <a:cubicBezTo>
                    <a:pt x="0" y="90976"/>
                    <a:pt x="90976" y="0"/>
                    <a:pt x="203200" y="0"/>
                  </a:cubicBezTo>
                  <a:close/>
                </a:path>
              </a:pathLst>
            </a:custGeom>
            <a:solidFill>
              <a:srgbClr val="FFC619"/>
            </a:solidFill>
          </p:spPr>
        </p:sp>
        <p:sp>
          <p:nvSpPr>
            <p:cNvPr id="12" name="TextBox 12"/>
            <p:cNvSpPr txBox="1"/>
            <p:nvPr/>
          </p:nvSpPr>
          <p:spPr>
            <a:xfrm>
              <a:off x="0" y="-28575"/>
              <a:ext cx="1646034" cy="434975"/>
            </a:xfrm>
            <a:prstGeom prst="rect">
              <a:avLst/>
            </a:prstGeom>
          </p:spPr>
          <p:txBody>
            <a:bodyPr lIns="50800" tIns="50800" rIns="50800" bIns="50800" rtlCol="0" anchor="ctr"/>
            <a:lstStyle/>
            <a:p>
              <a:pPr algn="ctr">
                <a:lnSpc>
                  <a:spcPts val="2400"/>
                </a:lnSpc>
              </a:pPr>
              <a:endParaRPr/>
            </a:p>
          </p:txBody>
        </p:sp>
      </p:grpSp>
      <p:sp>
        <p:nvSpPr>
          <p:cNvPr id="13" name="TextBox 13"/>
          <p:cNvSpPr txBox="1"/>
          <p:nvPr/>
        </p:nvSpPr>
        <p:spPr>
          <a:xfrm>
            <a:off x="6615138" y="2021639"/>
            <a:ext cx="5957861" cy="1685925"/>
          </a:xfrm>
          <a:prstGeom prst="rect">
            <a:avLst/>
          </a:prstGeom>
        </p:spPr>
        <p:txBody>
          <a:bodyPr wrap="square" lIns="0" tIns="0" rIns="0" bIns="0" rtlCol="0" anchor="t">
            <a:spAutoFit/>
          </a:bodyPr>
          <a:lstStyle/>
          <a:p>
            <a:pPr algn="ctr">
              <a:lnSpc>
                <a:spcPts val="6360"/>
              </a:lnSpc>
            </a:pPr>
            <a:r>
              <a:rPr lang="en-US" sz="5300" dirty="0">
                <a:solidFill>
                  <a:srgbClr val="FCFCFC"/>
                </a:solidFill>
                <a:latin typeface="Poppins Ultra-Bold"/>
              </a:rPr>
              <a:t>Nonfunctional </a:t>
            </a:r>
          </a:p>
          <a:p>
            <a:pPr algn="ctr">
              <a:lnSpc>
                <a:spcPts val="6600"/>
              </a:lnSpc>
            </a:pPr>
            <a:r>
              <a:rPr lang="en-US" sz="5500" dirty="0">
                <a:solidFill>
                  <a:srgbClr val="FCFCFC"/>
                </a:solidFill>
                <a:latin typeface="Poppins Ultra-Bold"/>
              </a:rPr>
              <a:t>Requirements</a:t>
            </a:r>
          </a:p>
        </p:txBody>
      </p:sp>
      <p:sp>
        <p:nvSpPr>
          <p:cNvPr id="14" name="TextBox 14"/>
          <p:cNvSpPr txBox="1"/>
          <p:nvPr/>
        </p:nvSpPr>
        <p:spPr>
          <a:xfrm>
            <a:off x="2861166" y="1971859"/>
            <a:ext cx="1796650" cy="1705532"/>
          </a:xfrm>
          <a:prstGeom prst="rect">
            <a:avLst/>
          </a:prstGeom>
        </p:spPr>
        <p:txBody>
          <a:bodyPr lIns="0" tIns="0" rIns="0" bIns="0" rtlCol="0" anchor="t">
            <a:spAutoFit/>
          </a:bodyPr>
          <a:lstStyle/>
          <a:p>
            <a:pPr>
              <a:lnSpc>
                <a:spcPts val="13999"/>
              </a:lnSpc>
            </a:pPr>
            <a:r>
              <a:rPr lang="en-US" sz="8800" dirty="0" smtClean="0">
                <a:solidFill>
                  <a:srgbClr val="FCFCFC"/>
                </a:solidFill>
                <a:latin typeface="Poppins Ultra-Bold"/>
              </a:rPr>
              <a:t>09</a:t>
            </a:r>
            <a:endParaRPr lang="en-US" sz="8800" dirty="0">
              <a:solidFill>
                <a:srgbClr val="FCFCFC"/>
              </a:solidFill>
              <a:latin typeface="Poppins Ultra-Bold"/>
            </a:endParaRPr>
          </a:p>
        </p:txBody>
      </p:sp>
      <p:sp>
        <p:nvSpPr>
          <p:cNvPr id="15" name="TextBox 15"/>
          <p:cNvSpPr txBox="1"/>
          <p:nvPr/>
        </p:nvSpPr>
        <p:spPr>
          <a:xfrm>
            <a:off x="308468" y="9610075"/>
            <a:ext cx="3196732" cy="307777"/>
          </a:xfrm>
          <a:prstGeom prst="rect">
            <a:avLst/>
          </a:prstGeom>
        </p:spPr>
        <p:txBody>
          <a:bodyPr wrap="square"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6" name="TextBox 16"/>
          <p:cNvSpPr txBox="1"/>
          <p:nvPr/>
        </p:nvSpPr>
        <p:spPr>
          <a:xfrm>
            <a:off x="2021565" y="4440932"/>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Availability</a:t>
            </a:r>
          </a:p>
        </p:txBody>
      </p:sp>
      <p:sp>
        <p:nvSpPr>
          <p:cNvPr id="17" name="Freeform 17"/>
          <p:cNvSpPr/>
          <p:nvPr/>
        </p:nvSpPr>
        <p:spPr>
          <a:xfrm>
            <a:off x="1364998" y="5013498"/>
            <a:ext cx="438866" cy="438866"/>
          </a:xfrm>
          <a:custGeom>
            <a:avLst/>
            <a:gdLst/>
            <a:ahLst/>
            <a:cxnLst/>
            <a:rect l="l" t="t" r="r" b="b"/>
            <a:pathLst>
              <a:path w="438866" h="438866">
                <a:moveTo>
                  <a:pt x="0" y="0"/>
                </a:moveTo>
                <a:lnTo>
                  <a:pt x="438867" y="0"/>
                </a:lnTo>
                <a:lnTo>
                  <a:pt x="438867"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2021565" y="5644989"/>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Usability</a:t>
            </a:r>
          </a:p>
        </p:txBody>
      </p:sp>
      <p:sp>
        <p:nvSpPr>
          <p:cNvPr id="19" name="Freeform 19"/>
          <p:cNvSpPr/>
          <p:nvPr/>
        </p:nvSpPr>
        <p:spPr>
          <a:xfrm>
            <a:off x="1364998" y="6217555"/>
            <a:ext cx="438866" cy="438866"/>
          </a:xfrm>
          <a:custGeom>
            <a:avLst/>
            <a:gdLst/>
            <a:ahLst/>
            <a:cxnLst/>
            <a:rect l="l" t="t" r="r" b="b"/>
            <a:pathLst>
              <a:path w="438866" h="438866">
                <a:moveTo>
                  <a:pt x="0" y="0"/>
                </a:moveTo>
                <a:lnTo>
                  <a:pt x="438867" y="0"/>
                </a:lnTo>
                <a:lnTo>
                  <a:pt x="438867"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0" name="TextBox 20"/>
          <p:cNvSpPr txBox="1"/>
          <p:nvPr/>
        </p:nvSpPr>
        <p:spPr>
          <a:xfrm>
            <a:off x="7651590" y="4440932"/>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Reliability</a:t>
            </a:r>
          </a:p>
        </p:txBody>
      </p:sp>
      <p:sp>
        <p:nvSpPr>
          <p:cNvPr id="21" name="Freeform 21"/>
          <p:cNvSpPr/>
          <p:nvPr/>
        </p:nvSpPr>
        <p:spPr>
          <a:xfrm>
            <a:off x="6995024" y="5013498"/>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7651590" y="5644989"/>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Maintainability</a:t>
            </a:r>
          </a:p>
        </p:txBody>
      </p:sp>
      <p:sp>
        <p:nvSpPr>
          <p:cNvPr id="23" name="Freeform 23"/>
          <p:cNvSpPr/>
          <p:nvPr/>
        </p:nvSpPr>
        <p:spPr>
          <a:xfrm>
            <a:off x="6995024" y="6217555"/>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4" name="TextBox 24"/>
          <p:cNvSpPr txBox="1"/>
          <p:nvPr/>
        </p:nvSpPr>
        <p:spPr>
          <a:xfrm>
            <a:off x="13098639" y="4440932"/>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Security</a:t>
            </a:r>
          </a:p>
        </p:txBody>
      </p:sp>
      <p:sp>
        <p:nvSpPr>
          <p:cNvPr id="25" name="Freeform 25"/>
          <p:cNvSpPr/>
          <p:nvPr/>
        </p:nvSpPr>
        <p:spPr>
          <a:xfrm>
            <a:off x="12442073" y="5013498"/>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6" name="TextBox 26"/>
          <p:cNvSpPr txBox="1"/>
          <p:nvPr/>
        </p:nvSpPr>
        <p:spPr>
          <a:xfrm>
            <a:off x="13098639" y="5644989"/>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Performance</a:t>
            </a:r>
          </a:p>
        </p:txBody>
      </p:sp>
      <p:sp>
        <p:nvSpPr>
          <p:cNvPr id="27" name="Freeform 27"/>
          <p:cNvSpPr/>
          <p:nvPr/>
        </p:nvSpPr>
        <p:spPr>
          <a:xfrm>
            <a:off x="12442073" y="6217555"/>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95E57"/>
        </a:solidFill>
        <a:effectLst/>
      </p:bgPr>
    </p:bg>
    <p:spTree>
      <p:nvGrpSpPr>
        <p:cNvPr id="1" name=""/>
        <p:cNvGrpSpPr/>
        <p:nvPr/>
      </p:nvGrpSpPr>
      <p:grpSpPr>
        <a:xfrm>
          <a:off x="0" y="0"/>
          <a:ext cx="0" cy="0"/>
          <a:chOff x="0" y="0"/>
          <a:chExt cx="0" cy="0"/>
        </a:xfrm>
      </p:grpSpPr>
      <p:sp>
        <p:nvSpPr>
          <p:cNvPr id="2" name="Freeform 2"/>
          <p:cNvSpPr/>
          <p:nvPr/>
        </p:nvSpPr>
        <p:spPr>
          <a:xfrm>
            <a:off x="-791308" y="7236069"/>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652517" y="102870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3000827"/>
            <a:ext cx="13958424" cy="3740091"/>
          </a:xfrm>
          <a:prstGeom prst="rect">
            <a:avLst/>
          </a:prstGeom>
        </p:spPr>
        <p:txBody>
          <a:bodyPr lIns="0" tIns="0" rIns="0" bIns="0" rtlCol="0" anchor="t">
            <a:spAutoFit/>
          </a:bodyPr>
          <a:lstStyle/>
          <a:p>
            <a:pPr>
              <a:lnSpc>
                <a:spcPts val="13677"/>
              </a:lnSpc>
            </a:pPr>
            <a:r>
              <a:rPr lang="en-US" sz="13677" dirty="0">
                <a:solidFill>
                  <a:srgbClr val="FFFFFF"/>
                </a:solidFill>
                <a:latin typeface="Hagrid Bold"/>
              </a:rPr>
              <a:t>PROTOTYPING</a:t>
            </a:r>
          </a:p>
          <a:p>
            <a:pPr>
              <a:lnSpc>
                <a:spcPts val="13677"/>
              </a:lnSpc>
            </a:pPr>
            <a:r>
              <a:rPr lang="en-US" sz="13677" dirty="0">
                <a:solidFill>
                  <a:srgbClr val="FFFFFF"/>
                </a:solidFill>
                <a:latin typeface="Hagrid Bold"/>
              </a:rPr>
              <a:t>         AND UI </a:t>
            </a:r>
          </a:p>
        </p:txBody>
      </p:sp>
      <p:sp>
        <p:nvSpPr>
          <p:cNvPr id="5" name="TextBox 5"/>
          <p:cNvSpPr txBox="1"/>
          <p:nvPr/>
        </p:nvSpPr>
        <p:spPr>
          <a:xfrm>
            <a:off x="13615001" y="8242714"/>
            <a:ext cx="2037517"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Bold"/>
              </a:rPr>
              <a:t>Software</a:t>
            </a:r>
          </a:p>
        </p:txBody>
      </p:sp>
      <p:sp>
        <p:nvSpPr>
          <p:cNvPr id="6" name="TextBox 6"/>
          <p:cNvSpPr txBox="1"/>
          <p:nvPr/>
        </p:nvSpPr>
        <p:spPr>
          <a:xfrm>
            <a:off x="12773798" y="8719038"/>
            <a:ext cx="4485502"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a:rPr>
              <a:t>Engineering | 2024</a:t>
            </a:r>
          </a:p>
        </p:txBody>
      </p:sp>
      <p:sp>
        <p:nvSpPr>
          <p:cNvPr id="7" name="TextBox 7"/>
          <p:cNvSpPr txBox="1"/>
          <p:nvPr/>
        </p:nvSpPr>
        <p:spPr>
          <a:xfrm>
            <a:off x="1028700" y="962025"/>
            <a:ext cx="5067300" cy="307777"/>
          </a:xfrm>
          <a:prstGeom prst="rect">
            <a:avLst/>
          </a:prstGeom>
        </p:spPr>
        <p:txBody>
          <a:bodyPr wrap="square" lIns="0" tIns="0" rIns="0" bIns="0" rtlCol="0" anchor="t">
            <a:spAutoFit/>
          </a:bodyPr>
          <a:lstStyle/>
          <a:p>
            <a:pPr>
              <a:lnSpc>
                <a:spcPts val="2400"/>
              </a:lnSpc>
            </a:pPr>
            <a:r>
              <a:rPr lang="en-US" sz="3200" dirty="0">
                <a:solidFill>
                  <a:srgbClr val="FFC619"/>
                </a:solidFill>
                <a:latin typeface="Poppins Ultra-Bold"/>
              </a:rPr>
              <a:t>Smart automated gate</a:t>
            </a:r>
          </a:p>
        </p:txBody>
      </p:sp>
      <p:sp>
        <p:nvSpPr>
          <p:cNvPr id="8" name="AutoShape 8"/>
          <p:cNvSpPr/>
          <p:nvPr/>
        </p:nvSpPr>
        <p:spPr>
          <a:xfrm flipV="1">
            <a:off x="7122761" y="8804763"/>
            <a:ext cx="6258866" cy="0"/>
          </a:xfrm>
          <a:prstGeom prst="line">
            <a:avLst/>
          </a:prstGeom>
          <a:ln w="38100" cap="flat">
            <a:solidFill>
              <a:srgbClr val="FFC619"/>
            </a:solidFill>
            <a:prstDash val="solid"/>
            <a:headEnd type="none" w="sm" len="sm"/>
            <a:tailEnd type="none" w="sm" len="sm"/>
          </a:ln>
        </p:spPr>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rot="5400000">
            <a:off x="1293954" y="4672527"/>
            <a:ext cx="5809039" cy="2904519"/>
          </a:xfrm>
          <a:custGeom>
            <a:avLst/>
            <a:gdLst/>
            <a:ahLst/>
            <a:cxnLst/>
            <a:rect l="l" t="t" r="r" b="b"/>
            <a:pathLst>
              <a:path w="5809039" h="2904519">
                <a:moveTo>
                  <a:pt x="0" y="0"/>
                </a:moveTo>
                <a:lnTo>
                  <a:pt x="5809039" y="0"/>
                </a:lnTo>
                <a:lnTo>
                  <a:pt x="5809039" y="2904520"/>
                </a:lnTo>
                <a:lnTo>
                  <a:pt x="0" y="2904520"/>
                </a:lnTo>
                <a:lnTo>
                  <a:pt x="0" y="0"/>
                </a:lnTo>
                <a:close/>
              </a:path>
            </a:pathLst>
          </a:custGeom>
          <a:blipFill>
            <a:blip r:embed="rId9">
              <a:extLst>
                <a:ext uri="{96DAC541-7B7A-43D3-8B79-37D633B846F1}">
                  <asvg:svgBlip xmlns:asvg="http://schemas.microsoft.com/office/drawing/2016/SVG/main" xmlns="" r:embed="rId12"/>
                </a:ext>
              </a:extLst>
            </a:blip>
            <a:stretch>
              <a:fillRect/>
            </a:stretch>
          </a:blipFill>
        </p:spPr>
      </p:sp>
      <p:sp>
        <p:nvSpPr>
          <p:cNvPr id="28" name="Freeform 28"/>
          <p:cNvSpPr/>
          <p:nvPr/>
        </p:nvSpPr>
        <p:spPr>
          <a:xfrm>
            <a:off x="6789096" y="298045"/>
            <a:ext cx="2471890" cy="2471890"/>
          </a:xfrm>
          <a:custGeom>
            <a:avLst/>
            <a:gdLst/>
            <a:ahLst/>
            <a:cxnLst/>
            <a:rect l="l" t="t" r="r" b="b"/>
            <a:pathLst>
              <a:path w="2471890" h="2471890">
                <a:moveTo>
                  <a:pt x="0" y="0"/>
                </a:moveTo>
                <a:lnTo>
                  <a:pt x="2471890" y="0"/>
                </a:lnTo>
                <a:lnTo>
                  <a:pt x="2471890" y="2471890"/>
                </a:lnTo>
                <a:lnTo>
                  <a:pt x="0" y="24718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9" name="AutoShape 29"/>
          <p:cNvSpPr/>
          <p:nvPr/>
        </p:nvSpPr>
        <p:spPr>
          <a:xfrm>
            <a:off x="10163523" y="4611243"/>
            <a:ext cx="6485048" cy="0"/>
          </a:xfrm>
          <a:prstGeom prst="line">
            <a:avLst/>
          </a:prstGeom>
          <a:ln w="38100" cap="flat">
            <a:solidFill>
              <a:srgbClr val="FFC619"/>
            </a:solidFill>
            <a:prstDash val="solid"/>
            <a:headEnd type="none" w="sm" len="sm"/>
            <a:tailEnd type="none" w="sm" len="sm"/>
          </a:ln>
        </p:spPr>
      </p:sp>
      <p:sp>
        <p:nvSpPr>
          <p:cNvPr id="30" name="AutoShape 30"/>
          <p:cNvSpPr/>
          <p:nvPr/>
        </p:nvSpPr>
        <p:spPr>
          <a:xfrm>
            <a:off x="10163523" y="5734050"/>
            <a:ext cx="6485048" cy="0"/>
          </a:xfrm>
          <a:prstGeom prst="line">
            <a:avLst/>
          </a:prstGeom>
          <a:ln w="38100" cap="flat">
            <a:solidFill>
              <a:srgbClr val="FFC619"/>
            </a:solidFill>
            <a:prstDash val="solid"/>
            <a:headEnd type="none" w="sm" len="sm"/>
            <a:tailEnd type="none" w="sm" len="sm"/>
          </a:ln>
        </p:spPr>
      </p:sp>
      <p:sp>
        <p:nvSpPr>
          <p:cNvPr id="31" name="AutoShape 31"/>
          <p:cNvSpPr/>
          <p:nvPr/>
        </p:nvSpPr>
        <p:spPr>
          <a:xfrm>
            <a:off x="10163523" y="6858000"/>
            <a:ext cx="6485048" cy="0"/>
          </a:xfrm>
          <a:prstGeom prst="line">
            <a:avLst/>
          </a:prstGeom>
          <a:ln w="38100" cap="flat">
            <a:solidFill>
              <a:srgbClr val="FFC619"/>
            </a:solidFill>
            <a:prstDash val="solid"/>
            <a:headEnd type="none" w="sm" len="sm"/>
            <a:tailEnd type="none" w="sm" len="sm"/>
          </a:ln>
        </p:spPr>
      </p:sp>
      <p:sp>
        <p:nvSpPr>
          <p:cNvPr id="32" name="AutoShape 32"/>
          <p:cNvSpPr/>
          <p:nvPr/>
        </p:nvSpPr>
        <p:spPr>
          <a:xfrm>
            <a:off x="10163523" y="7981950"/>
            <a:ext cx="6485048" cy="0"/>
          </a:xfrm>
          <a:prstGeom prst="line">
            <a:avLst/>
          </a:prstGeom>
          <a:ln w="38100" cap="flat">
            <a:solidFill>
              <a:srgbClr val="FFC619"/>
            </a:solidFill>
            <a:prstDash val="solid"/>
            <a:headEnd type="none" w="sm" len="sm"/>
            <a:tailEnd type="none" w="sm" len="sm"/>
          </a:ln>
        </p:spPr>
      </p:sp>
      <p:sp>
        <p:nvSpPr>
          <p:cNvPr id="33" name="Freeform 33"/>
          <p:cNvSpPr/>
          <p:nvPr/>
        </p:nvSpPr>
        <p:spPr>
          <a:xfrm>
            <a:off x="10190793" y="7310420"/>
            <a:ext cx="712727" cy="518347"/>
          </a:xfrm>
          <a:custGeom>
            <a:avLst/>
            <a:gdLst/>
            <a:ahLst/>
            <a:cxnLst/>
            <a:rect l="l" t="t" r="r" b="b"/>
            <a:pathLst>
              <a:path w="712727" h="518347">
                <a:moveTo>
                  <a:pt x="0" y="0"/>
                </a:moveTo>
                <a:lnTo>
                  <a:pt x="712727" y="0"/>
                </a:lnTo>
                <a:lnTo>
                  <a:pt x="712727" y="518347"/>
                </a:lnTo>
                <a:lnTo>
                  <a:pt x="0" y="518347"/>
                </a:lnTo>
                <a:lnTo>
                  <a:pt x="0" y="0"/>
                </a:lnTo>
                <a:close/>
              </a:path>
            </a:pathLst>
          </a:custGeom>
          <a:blipFill>
            <a:blip r:embed="rId13">
              <a:extLst>
                <a:ext uri="{96DAC541-7B7A-43D3-8B79-37D633B846F1}">
                  <asvg:svgBlip xmlns:asvg="http://schemas.microsoft.com/office/drawing/2016/SVG/main" xmlns="" r:embed="rId15"/>
                </a:ext>
              </a:extLst>
            </a:blip>
            <a:stretch>
              <a:fillRect/>
            </a:stretch>
          </a:blipFill>
        </p:spPr>
      </p:sp>
      <p:sp>
        <p:nvSpPr>
          <p:cNvPr id="34" name="Freeform 34"/>
          <p:cNvSpPr/>
          <p:nvPr/>
        </p:nvSpPr>
        <p:spPr>
          <a:xfrm>
            <a:off x="10163523" y="6096886"/>
            <a:ext cx="767267" cy="627764"/>
          </a:xfrm>
          <a:custGeom>
            <a:avLst/>
            <a:gdLst/>
            <a:ahLst/>
            <a:cxnLst/>
            <a:rect l="l" t="t" r="r" b="b"/>
            <a:pathLst>
              <a:path w="767267" h="627764">
                <a:moveTo>
                  <a:pt x="0" y="0"/>
                </a:moveTo>
                <a:lnTo>
                  <a:pt x="767267" y="0"/>
                </a:lnTo>
                <a:lnTo>
                  <a:pt x="767267" y="627764"/>
                </a:lnTo>
                <a:lnTo>
                  <a:pt x="0" y="62776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35" name="Freeform 35"/>
          <p:cNvSpPr/>
          <p:nvPr/>
        </p:nvSpPr>
        <p:spPr>
          <a:xfrm>
            <a:off x="10191674" y="4925375"/>
            <a:ext cx="637419" cy="637419"/>
          </a:xfrm>
          <a:custGeom>
            <a:avLst/>
            <a:gdLst/>
            <a:ahLst/>
            <a:cxnLst/>
            <a:rect l="l" t="t" r="r" b="b"/>
            <a:pathLst>
              <a:path w="637419" h="637419">
                <a:moveTo>
                  <a:pt x="0" y="0"/>
                </a:moveTo>
                <a:lnTo>
                  <a:pt x="637419" y="0"/>
                </a:lnTo>
                <a:lnTo>
                  <a:pt x="637419" y="637419"/>
                </a:lnTo>
                <a:lnTo>
                  <a:pt x="0" y="637419"/>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36" name="Freeform 36"/>
          <p:cNvSpPr/>
          <p:nvPr/>
        </p:nvSpPr>
        <p:spPr>
          <a:xfrm>
            <a:off x="10208994" y="3741165"/>
            <a:ext cx="602778" cy="736728"/>
          </a:xfrm>
          <a:custGeom>
            <a:avLst/>
            <a:gdLst/>
            <a:ahLst/>
            <a:cxnLst/>
            <a:rect l="l" t="t" r="r" b="b"/>
            <a:pathLst>
              <a:path w="602778" h="736728">
                <a:moveTo>
                  <a:pt x="0" y="0"/>
                </a:moveTo>
                <a:lnTo>
                  <a:pt x="602778" y="0"/>
                </a:lnTo>
                <a:lnTo>
                  <a:pt x="602778" y="736728"/>
                </a:lnTo>
                <a:lnTo>
                  <a:pt x="0" y="736728"/>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sp>
        <p:nvSpPr>
          <p:cNvPr id="37" name="TextBox 37"/>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38" name="TextBox 38"/>
          <p:cNvSpPr txBox="1"/>
          <p:nvPr/>
        </p:nvSpPr>
        <p:spPr>
          <a:xfrm>
            <a:off x="10163523" y="1807590"/>
            <a:ext cx="7816008" cy="1524000"/>
          </a:xfrm>
          <a:prstGeom prst="rect">
            <a:avLst/>
          </a:prstGeom>
        </p:spPr>
        <p:txBody>
          <a:bodyPr lIns="0" tIns="0" rIns="0" bIns="0" rtlCol="0" anchor="t">
            <a:spAutoFit/>
          </a:bodyPr>
          <a:lstStyle/>
          <a:p>
            <a:pPr>
              <a:lnSpc>
                <a:spcPts val="5880"/>
              </a:lnSpc>
            </a:pPr>
            <a:r>
              <a:rPr lang="en-US" sz="4900" dirty="0">
                <a:solidFill>
                  <a:srgbClr val="1C1C1C"/>
                </a:solidFill>
                <a:latin typeface="Poppins Ultra-Bold"/>
              </a:rPr>
              <a:t>Now we will Take you a tour  in our </a:t>
            </a:r>
            <a:r>
              <a:rPr lang="en-US" sz="4900" dirty="0" smtClean="0">
                <a:solidFill>
                  <a:srgbClr val="1C1C1C"/>
                </a:solidFill>
                <a:latin typeface="Poppins Ultra-Bold"/>
              </a:rPr>
              <a:t>website..</a:t>
            </a:r>
            <a:endParaRPr lang="en-US" sz="4900" dirty="0">
              <a:solidFill>
                <a:srgbClr val="1C1C1C"/>
              </a:solidFill>
              <a:latin typeface="Poppins Ultra-Bold"/>
            </a:endParaRPr>
          </a:p>
        </p:txBody>
      </p:sp>
      <p:sp>
        <p:nvSpPr>
          <p:cNvPr id="39" name="TextBox 39"/>
          <p:cNvSpPr txBox="1"/>
          <p:nvPr/>
        </p:nvSpPr>
        <p:spPr>
          <a:xfrm>
            <a:off x="7490312" y="536705"/>
            <a:ext cx="1770674" cy="1705532"/>
          </a:xfrm>
          <a:prstGeom prst="rect">
            <a:avLst/>
          </a:prstGeom>
        </p:spPr>
        <p:txBody>
          <a:bodyPr lIns="0" tIns="0" rIns="0" bIns="0" rtlCol="0" anchor="t">
            <a:spAutoFit/>
          </a:bodyPr>
          <a:lstStyle/>
          <a:p>
            <a:pPr>
              <a:lnSpc>
                <a:spcPts val="13999"/>
              </a:lnSpc>
            </a:pPr>
            <a:r>
              <a:rPr lang="en-US" sz="8800" dirty="0" smtClean="0">
                <a:solidFill>
                  <a:srgbClr val="FCFCFC"/>
                </a:solidFill>
                <a:latin typeface="Poppins Ultra-Bold"/>
              </a:rPr>
              <a:t>10</a:t>
            </a:r>
            <a:endParaRPr lang="en-US" sz="9999" dirty="0">
              <a:solidFill>
                <a:srgbClr val="FCFCFC"/>
              </a:solidFill>
              <a:latin typeface="Poppins Ultra-Bold"/>
            </a:endParaRPr>
          </a:p>
        </p:txBody>
      </p:sp>
      <p:sp>
        <p:nvSpPr>
          <p:cNvPr id="40" name="TextBox 40"/>
          <p:cNvSpPr txBox="1"/>
          <p:nvPr/>
        </p:nvSpPr>
        <p:spPr>
          <a:xfrm>
            <a:off x="11181212" y="3891952"/>
            <a:ext cx="4681201" cy="485775"/>
          </a:xfrm>
          <a:prstGeom prst="rect">
            <a:avLst/>
          </a:prstGeom>
        </p:spPr>
        <p:txBody>
          <a:bodyPr lIns="0" tIns="0" rIns="0" bIns="0" rtlCol="0" anchor="t">
            <a:spAutoFit/>
          </a:bodyPr>
          <a:lstStyle/>
          <a:p>
            <a:pPr>
              <a:lnSpc>
                <a:spcPts val="3600"/>
              </a:lnSpc>
            </a:pPr>
            <a:r>
              <a:rPr lang="en-US" sz="3000" dirty="0" smtClean="0">
                <a:solidFill>
                  <a:srgbClr val="1C1C1C"/>
                </a:solidFill>
                <a:latin typeface="Poppins Ultra-Bold"/>
              </a:rPr>
              <a:t>Easy to Use</a:t>
            </a:r>
            <a:endParaRPr lang="en-US" sz="3000" dirty="0">
              <a:solidFill>
                <a:srgbClr val="1C1C1C"/>
              </a:solidFill>
              <a:latin typeface="Poppins Ultra-Bold"/>
            </a:endParaRPr>
          </a:p>
        </p:txBody>
      </p:sp>
      <p:sp>
        <p:nvSpPr>
          <p:cNvPr id="41" name="TextBox 41"/>
          <p:cNvSpPr txBox="1"/>
          <p:nvPr/>
        </p:nvSpPr>
        <p:spPr>
          <a:xfrm>
            <a:off x="11181212" y="4986909"/>
            <a:ext cx="4681201" cy="485775"/>
          </a:xfrm>
          <a:prstGeom prst="rect">
            <a:avLst/>
          </a:prstGeom>
        </p:spPr>
        <p:txBody>
          <a:bodyPr lIns="0" tIns="0" rIns="0" bIns="0" rtlCol="0" anchor="t">
            <a:spAutoFit/>
          </a:bodyPr>
          <a:lstStyle/>
          <a:p>
            <a:pPr>
              <a:lnSpc>
                <a:spcPts val="3600"/>
              </a:lnSpc>
            </a:pPr>
            <a:r>
              <a:rPr lang="en-US" sz="3000" dirty="0">
                <a:solidFill>
                  <a:srgbClr val="1C1C1C"/>
                </a:solidFill>
                <a:latin typeface="Poppins Ultra-Bold"/>
              </a:rPr>
              <a:t>Modern Design</a:t>
            </a:r>
          </a:p>
        </p:txBody>
      </p:sp>
      <p:sp>
        <p:nvSpPr>
          <p:cNvPr id="42" name="TextBox 42"/>
          <p:cNvSpPr txBox="1"/>
          <p:nvPr/>
        </p:nvSpPr>
        <p:spPr>
          <a:xfrm>
            <a:off x="11181212" y="6167543"/>
            <a:ext cx="4681201" cy="485775"/>
          </a:xfrm>
          <a:prstGeom prst="rect">
            <a:avLst/>
          </a:prstGeom>
        </p:spPr>
        <p:txBody>
          <a:bodyPr lIns="0" tIns="0" rIns="0" bIns="0" rtlCol="0" anchor="t">
            <a:spAutoFit/>
          </a:bodyPr>
          <a:lstStyle/>
          <a:p>
            <a:pPr>
              <a:lnSpc>
                <a:spcPts val="3600"/>
              </a:lnSpc>
            </a:pPr>
            <a:r>
              <a:rPr lang="en-US" sz="3000" dirty="0">
                <a:solidFill>
                  <a:srgbClr val="1C1C1C"/>
                </a:solidFill>
                <a:latin typeface="Poppins Ultra-Bold"/>
              </a:rPr>
              <a:t>Attracts attention</a:t>
            </a:r>
          </a:p>
        </p:txBody>
      </p:sp>
      <p:sp>
        <p:nvSpPr>
          <p:cNvPr id="43" name="TextBox 43"/>
          <p:cNvSpPr txBox="1"/>
          <p:nvPr/>
        </p:nvSpPr>
        <p:spPr>
          <a:xfrm>
            <a:off x="11181212" y="7312419"/>
            <a:ext cx="4681201" cy="485775"/>
          </a:xfrm>
          <a:prstGeom prst="rect">
            <a:avLst/>
          </a:prstGeom>
        </p:spPr>
        <p:txBody>
          <a:bodyPr lIns="0" tIns="0" rIns="0" bIns="0" rtlCol="0" anchor="t">
            <a:spAutoFit/>
          </a:bodyPr>
          <a:lstStyle/>
          <a:p>
            <a:pPr>
              <a:lnSpc>
                <a:spcPts val="3600"/>
              </a:lnSpc>
            </a:pPr>
            <a:r>
              <a:rPr lang="en-US" sz="3000" dirty="0">
                <a:solidFill>
                  <a:srgbClr val="1C1C1C"/>
                </a:solidFill>
                <a:latin typeface="Poppins Ultra-Bold"/>
              </a:rPr>
              <a:t>User Friendly</a:t>
            </a:r>
          </a:p>
        </p:txBody>
      </p:sp>
      <p:pic>
        <p:nvPicPr>
          <p:cNvPr id="44" name="Picture 4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4526" y="328036"/>
            <a:ext cx="5532034" cy="3923259"/>
          </a:xfrm>
          <a:prstGeom prst="rect">
            <a:avLst/>
          </a:prstGeom>
          <a:ln>
            <a:noFill/>
          </a:ln>
          <a:effectLst>
            <a:outerShdw blurRad="292100" dist="139700" dir="2700000" algn="tl" rotWithShape="0">
              <a:srgbClr val="333333">
                <a:alpha val="65000"/>
              </a:srgbClr>
            </a:outerShdw>
          </a:effectLst>
        </p:spPr>
      </p:pic>
      <p:pic>
        <p:nvPicPr>
          <p:cNvPr id="45" name="Picture 4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98473" y="3025279"/>
            <a:ext cx="5546470" cy="392325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54526" y="5229796"/>
            <a:ext cx="5504983" cy="389428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95E57"/>
        </a:solidFill>
        <a:effectLst/>
      </p:bgPr>
    </p:bg>
    <p:spTree>
      <p:nvGrpSpPr>
        <p:cNvPr id="1" name=""/>
        <p:cNvGrpSpPr/>
        <p:nvPr/>
      </p:nvGrpSpPr>
      <p:grpSpPr>
        <a:xfrm>
          <a:off x="0" y="0"/>
          <a:ext cx="0" cy="0"/>
          <a:chOff x="0" y="0"/>
          <a:chExt cx="0" cy="0"/>
        </a:xfrm>
      </p:grpSpPr>
      <p:sp>
        <p:nvSpPr>
          <p:cNvPr id="2" name="Freeform 2"/>
          <p:cNvSpPr/>
          <p:nvPr/>
        </p:nvSpPr>
        <p:spPr>
          <a:xfrm>
            <a:off x="-791308" y="7236069"/>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652517" y="102870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2972252"/>
            <a:ext cx="14408450" cy="3219391"/>
          </a:xfrm>
          <a:prstGeom prst="rect">
            <a:avLst/>
          </a:prstGeom>
        </p:spPr>
        <p:txBody>
          <a:bodyPr lIns="0" tIns="0" rIns="0" bIns="0" rtlCol="0" anchor="t">
            <a:spAutoFit/>
          </a:bodyPr>
          <a:lstStyle/>
          <a:p>
            <a:pPr>
              <a:lnSpc>
                <a:spcPts val="11793"/>
              </a:lnSpc>
            </a:pPr>
            <a:r>
              <a:rPr lang="en-US" sz="11793">
                <a:solidFill>
                  <a:srgbClr val="FFFFFF"/>
                </a:solidFill>
                <a:latin typeface="Hagrid Bold"/>
              </a:rPr>
              <a:t>SOFTWARE ARCHITECTURE</a:t>
            </a:r>
          </a:p>
        </p:txBody>
      </p:sp>
      <p:sp>
        <p:nvSpPr>
          <p:cNvPr id="5" name="TextBox 5"/>
          <p:cNvSpPr txBox="1"/>
          <p:nvPr/>
        </p:nvSpPr>
        <p:spPr>
          <a:xfrm>
            <a:off x="13615001" y="8242714"/>
            <a:ext cx="2037517"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Bold"/>
              </a:rPr>
              <a:t>Software</a:t>
            </a:r>
          </a:p>
        </p:txBody>
      </p:sp>
      <p:sp>
        <p:nvSpPr>
          <p:cNvPr id="6" name="TextBox 6"/>
          <p:cNvSpPr txBox="1"/>
          <p:nvPr/>
        </p:nvSpPr>
        <p:spPr>
          <a:xfrm>
            <a:off x="12773798" y="8719038"/>
            <a:ext cx="4485502"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a:rPr>
              <a:t>Engineering | 2024</a:t>
            </a:r>
          </a:p>
        </p:txBody>
      </p:sp>
      <p:sp>
        <p:nvSpPr>
          <p:cNvPr id="7" name="TextBox 7"/>
          <p:cNvSpPr txBox="1"/>
          <p:nvPr/>
        </p:nvSpPr>
        <p:spPr>
          <a:xfrm>
            <a:off x="1028700" y="962025"/>
            <a:ext cx="4914900" cy="307777"/>
          </a:xfrm>
          <a:prstGeom prst="rect">
            <a:avLst/>
          </a:prstGeom>
        </p:spPr>
        <p:txBody>
          <a:bodyPr wrap="square" lIns="0" tIns="0" rIns="0" bIns="0" rtlCol="0" anchor="t">
            <a:spAutoFit/>
          </a:bodyPr>
          <a:lstStyle/>
          <a:p>
            <a:pPr>
              <a:lnSpc>
                <a:spcPts val="2400"/>
              </a:lnSpc>
            </a:pPr>
            <a:r>
              <a:rPr lang="en-US" sz="3200" dirty="0">
                <a:solidFill>
                  <a:srgbClr val="FFC619"/>
                </a:solidFill>
                <a:latin typeface="Poppins Ultra-Bold"/>
              </a:rPr>
              <a:t>Smart automated gate</a:t>
            </a:r>
          </a:p>
        </p:txBody>
      </p:sp>
      <p:sp>
        <p:nvSpPr>
          <p:cNvPr id="8" name="AutoShape 8"/>
          <p:cNvSpPr/>
          <p:nvPr/>
        </p:nvSpPr>
        <p:spPr>
          <a:xfrm flipV="1">
            <a:off x="7122761" y="8804763"/>
            <a:ext cx="6258866" cy="0"/>
          </a:xfrm>
          <a:prstGeom prst="line">
            <a:avLst/>
          </a:prstGeom>
          <a:ln w="38100" cap="flat">
            <a:solidFill>
              <a:srgbClr val="FFC619"/>
            </a:solidFill>
            <a:prstDash val="solid"/>
            <a:headEnd type="none" w="sm" len="sm"/>
            <a:tailEnd type="none" w="sm" len="sm"/>
          </a:ln>
        </p:spPr>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5281082" y="3924300"/>
            <a:ext cx="2295725" cy="5246370"/>
            <a:chOff x="0" y="0"/>
            <a:chExt cx="604635" cy="1381760"/>
          </a:xfrm>
        </p:grpSpPr>
        <p:sp>
          <p:nvSpPr>
            <p:cNvPr id="4" name="Freeform 4"/>
            <p:cNvSpPr/>
            <p:nvPr/>
          </p:nvSpPr>
          <p:spPr>
            <a:xfrm>
              <a:off x="0" y="0"/>
              <a:ext cx="604635" cy="1381760"/>
            </a:xfrm>
            <a:custGeom>
              <a:avLst/>
              <a:gdLst/>
              <a:ahLst/>
              <a:cxnLst/>
              <a:rect l="l" t="t" r="r" b="b"/>
              <a:pathLst>
                <a:path w="604635" h="1381760">
                  <a:moveTo>
                    <a:pt x="118031" y="0"/>
                  </a:moveTo>
                  <a:lnTo>
                    <a:pt x="486604" y="0"/>
                  </a:lnTo>
                  <a:cubicBezTo>
                    <a:pt x="551791" y="0"/>
                    <a:pt x="604635" y="52844"/>
                    <a:pt x="604635" y="118031"/>
                  </a:cubicBezTo>
                  <a:lnTo>
                    <a:pt x="604635" y="1263729"/>
                  </a:lnTo>
                  <a:cubicBezTo>
                    <a:pt x="604635" y="1295033"/>
                    <a:pt x="592200" y="1325054"/>
                    <a:pt x="570065" y="1347189"/>
                  </a:cubicBezTo>
                  <a:cubicBezTo>
                    <a:pt x="547930" y="1369325"/>
                    <a:pt x="517908" y="1381760"/>
                    <a:pt x="486604" y="1381760"/>
                  </a:cubicBezTo>
                  <a:lnTo>
                    <a:pt x="118031" y="1381760"/>
                  </a:lnTo>
                  <a:cubicBezTo>
                    <a:pt x="86727" y="1381760"/>
                    <a:pt x="56706" y="1369325"/>
                    <a:pt x="34571" y="1347189"/>
                  </a:cubicBezTo>
                  <a:cubicBezTo>
                    <a:pt x="12435" y="1325054"/>
                    <a:pt x="0" y="1295033"/>
                    <a:pt x="0" y="1263729"/>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5" name="TextBox 5"/>
            <p:cNvSpPr txBox="1"/>
            <p:nvPr/>
          </p:nvSpPr>
          <p:spPr>
            <a:xfrm>
              <a:off x="0" y="-38100"/>
              <a:ext cx="604635" cy="141986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Freeform 8"/>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15056907" y="4028603"/>
            <a:ext cx="2059021" cy="1705532"/>
          </a:xfrm>
          <a:prstGeom prst="rect">
            <a:avLst/>
          </a:prstGeom>
        </p:spPr>
        <p:txBody>
          <a:bodyPr lIns="0" tIns="0" rIns="0" bIns="0" rtlCol="0" anchor="t">
            <a:spAutoFit/>
          </a:bodyPr>
          <a:lstStyle/>
          <a:p>
            <a:pPr algn="r">
              <a:lnSpc>
                <a:spcPts val="13999"/>
              </a:lnSpc>
            </a:pPr>
            <a:r>
              <a:rPr lang="en-US" sz="9999" dirty="0" smtClean="0">
                <a:solidFill>
                  <a:srgbClr val="FCFCFC"/>
                </a:solidFill>
                <a:latin typeface="Poppins Ultra-Bold"/>
              </a:rPr>
              <a:t>11</a:t>
            </a:r>
            <a:endParaRPr lang="en-US" sz="9999" dirty="0">
              <a:solidFill>
                <a:srgbClr val="FCFCFC"/>
              </a:solidFill>
              <a:latin typeface="Poppins Ultra-Bold"/>
            </a:endParaRPr>
          </a:p>
        </p:txBody>
      </p:sp>
      <p:sp>
        <p:nvSpPr>
          <p:cNvPr id="12" name="TextBox 12"/>
          <p:cNvSpPr txBox="1"/>
          <p:nvPr/>
        </p:nvSpPr>
        <p:spPr>
          <a:xfrm>
            <a:off x="3429000" y="647700"/>
            <a:ext cx="10720214" cy="957667"/>
          </a:xfrm>
          <a:prstGeom prst="rect">
            <a:avLst/>
          </a:prstGeom>
        </p:spPr>
        <p:txBody>
          <a:bodyPr lIns="0" tIns="0" rIns="0" bIns="0" rtlCol="0" anchor="t">
            <a:spAutoFit/>
          </a:bodyPr>
          <a:lstStyle/>
          <a:p>
            <a:pPr>
              <a:lnSpc>
                <a:spcPts val="7154"/>
              </a:lnSpc>
            </a:pPr>
            <a:r>
              <a:rPr lang="en-US" sz="5962" dirty="0">
                <a:solidFill>
                  <a:srgbClr val="1C1C1C"/>
                </a:solidFill>
                <a:latin typeface="Poppins Ultra-Bold"/>
              </a:rPr>
              <a:t>SOFTWARE ARCHITECTURE</a:t>
            </a:r>
          </a:p>
        </p:txBody>
      </p:sp>
      <p:sp>
        <p:nvSpPr>
          <p:cNvPr id="13" name="TextBox 13"/>
          <p:cNvSpPr txBox="1"/>
          <p:nvPr/>
        </p:nvSpPr>
        <p:spPr>
          <a:xfrm>
            <a:off x="304800" y="9589688"/>
            <a:ext cx="3124200" cy="307777"/>
          </a:xfrm>
          <a:prstGeom prst="rect">
            <a:avLst/>
          </a:prstGeom>
        </p:spPr>
        <p:txBody>
          <a:bodyPr wrap="square" lIns="0" tIns="0" rIns="0" bIns="0" rtlCol="0" anchor="t">
            <a:spAutoFit/>
          </a:bodyPr>
          <a:lstStyle/>
          <a:p>
            <a:pPr>
              <a:lnSpc>
                <a:spcPts val="2400"/>
              </a:lnSpc>
            </a:pPr>
            <a:r>
              <a:rPr lang="en-US" sz="2000" dirty="0">
                <a:solidFill>
                  <a:srgbClr val="FFC619"/>
                </a:solidFill>
                <a:latin typeface="Poppins Ultra-Bold"/>
              </a:rPr>
              <a:t>Smart automated gate</a:t>
            </a:r>
          </a:p>
        </p:txBody>
      </p:sp>
      <p:pic>
        <p:nvPicPr>
          <p:cNvPr id="14" name="Picture 13"/>
          <p:cNvPicPr>
            <a:picLocks noChangeAspect="1"/>
          </p:cNvPicPr>
          <p:nvPr/>
        </p:nvPicPr>
        <p:blipFill>
          <a:blip r:embed="rId8"/>
          <a:stretch>
            <a:fillRect/>
          </a:stretch>
        </p:blipFill>
        <p:spPr>
          <a:xfrm>
            <a:off x="2514600" y="1846409"/>
            <a:ext cx="11911069" cy="74676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9" name="TextBox 9"/>
          <p:cNvSpPr txBox="1"/>
          <p:nvPr/>
        </p:nvSpPr>
        <p:spPr>
          <a:xfrm>
            <a:off x="152400" y="1384967"/>
            <a:ext cx="4372377" cy="3654847"/>
          </a:xfrm>
          <a:prstGeom prst="rect">
            <a:avLst/>
          </a:prstGeom>
        </p:spPr>
        <p:txBody>
          <a:bodyPr lIns="0" tIns="0" rIns="0" bIns="0" rtlCol="0" anchor="t">
            <a:spAutoFit/>
          </a:bodyPr>
          <a:lstStyle/>
          <a:p>
            <a:pPr algn="ctr">
              <a:lnSpc>
                <a:spcPts val="5672"/>
              </a:lnSpc>
            </a:pPr>
            <a:r>
              <a:rPr lang="en-US" sz="4051" dirty="0">
                <a:solidFill>
                  <a:srgbClr val="000000"/>
                </a:solidFill>
                <a:latin typeface="Canva Sans 1 Bold Italics"/>
              </a:rPr>
              <a:t>We are </a:t>
            </a:r>
            <a:r>
              <a:rPr lang="en-US" sz="4051" dirty="0" smtClean="0">
                <a:solidFill>
                  <a:srgbClr val="000000"/>
                </a:solidFill>
                <a:latin typeface="Canva Sans 1 Bold Italics"/>
              </a:rPr>
              <a:t>presenting </a:t>
            </a:r>
            <a:r>
              <a:rPr lang="en-US" sz="4051" dirty="0">
                <a:solidFill>
                  <a:srgbClr val="000000"/>
                </a:solidFill>
                <a:latin typeface="Canva Sans 1 Bold Italics"/>
              </a:rPr>
              <a:t>some </a:t>
            </a:r>
            <a:r>
              <a:rPr lang="en-US" sz="4051" dirty="0" smtClean="0">
                <a:solidFill>
                  <a:srgbClr val="000000"/>
                </a:solidFill>
                <a:latin typeface="Canva Sans 1 Bold Italics"/>
              </a:rPr>
              <a:t>of the </a:t>
            </a:r>
            <a:r>
              <a:rPr lang="en-US" sz="4051" dirty="0">
                <a:solidFill>
                  <a:srgbClr val="000000"/>
                </a:solidFill>
                <a:latin typeface="Canva Sans 1 Bold Italics"/>
              </a:rPr>
              <a:t>Internal</a:t>
            </a:r>
          </a:p>
          <a:p>
            <a:pPr algn="ctr">
              <a:lnSpc>
                <a:spcPts val="5672"/>
              </a:lnSpc>
            </a:pPr>
            <a:r>
              <a:rPr lang="en-US" sz="4051" dirty="0">
                <a:solidFill>
                  <a:srgbClr val="000000"/>
                </a:solidFill>
                <a:latin typeface="Canva Sans 1 Bold Italics"/>
              </a:rPr>
              <a:t>Interactions</a:t>
            </a:r>
          </a:p>
          <a:p>
            <a:pPr algn="ctr">
              <a:lnSpc>
                <a:spcPts val="5672"/>
              </a:lnSpc>
            </a:pPr>
            <a:endParaRPr lang="en-US" sz="4051" dirty="0">
              <a:solidFill>
                <a:srgbClr val="000000"/>
              </a:solidFill>
              <a:latin typeface="Canva Sans 1 Bold Italics"/>
            </a:endParaRPr>
          </a:p>
        </p:txBody>
      </p:sp>
      <p:grpSp>
        <p:nvGrpSpPr>
          <p:cNvPr id="10" name="Group 10"/>
          <p:cNvGrpSpPr/>
          <p:nvPr/>
        </p:nvGrpSpPr>
        <p:grpSpPr>
          <a:xfrm>
            <a:off x="1346795" y="4698740"/>
            <a:ext cx="2295725" cy="4306913"/>
            <a:chOff x="0" y="0"/>
            <a:chExt cx="604635" cy="1134331"/>
          </a:xfrm>
        </p:grpSpPr>
        <p:sp>
          <p:nvSpPr>
            <p:cNvPr id="11" name="Freeform 11"/>
            <p:cNvSpPr/>
            <p:nvPr/>
          </p:nvSpPr>
          <p:spPr>
            <a:xfrm>
              <a:off x="0" y="0"/>
              <a:ext cx="604635" cy="1134331"/>
            </a:xfrm>
            <a:custGeom>
              <a:avLst/>
              <a:gdLst/>
              <a:ahLst/>
              <a:cxnLst/>
              <a:rect l="l" t="t" r="r" b="b"/>
              <a:pathLst>
                <a:path w="604635" h="1134331">
                  <a:moveTo>
                    <a:pt x="118031" y="0"/>
                  </a:moveTo>
                  <a:lnTo>
                    <a:pt x="486604" y="0"/>
                  </a:lnTo>
                  <a:cubicBezTo>
                    <a:pt x="551791" y="0"/>
                    <a:pt x="604635" y="52844"/>
                    <a:pt x="604635" y="118031"/>
                  </a:cubicBezTo>
                  <a:lnTo>
                    <a:pt x="604635" y="1016300"/>
                  </a:lnTo>
                  <a:cubicBezTo>
                    <a:pt x="604635" y="1047604"/>
                    <a:pt x="592200" y="1077625"/>
                    <a:pt x="570065" y="1099760"/>
                  </a:cubicBezTo>
                  <a:cubicBezTo>
                    <a:pt x="547930" y="1121896"/>
                    <a:pt x="517908" y="1134331"/>
                    <a:pt x="486604" y="1134331"/>
                  </a:cubicBezTo>
                  <a:lnTo>
                    <a:pt x="118031" y="1134331"/>
                  </a:lnTo>
                  <a:cubicBezTo>
                    <a:pt x="86727" y="1134331"/>
                    <a:pt x="56706" y="1121896"/>
                    <a:pt x="34571" y="1099760"/>
                  </a:cubicBezTo>
                  <a:cubicBezTo>
                    <a:pt x="12435" y="1077625"/>
                    <a:pt x="0" y="1047604"/>
                    <a:pt x="0" y="1016300"/>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12" name="TextBox 12"/>
            <p:cNvSpPr txBox="1"/>
            <p:nvPr/>
          </p:nvSpPr>
          <p:spPr>
            <a:xfrm>
              <a:off x="0" y="-38100"/>
              <a:ext cx="604635" cy="117243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41033" y="4709131"/>
            <a:ext cx="1566362" cy="1705532"/>
          </a:xfrm>
          <a:prstGeom prst="rect">
            <a:avLst/>
          </a:prstGeom>
        </p:spPr>
        <p:txBody>
          <a:bodyPr lIns="0" tIns="0" rIns="0" bIns="0" rtlCol="0" anchor="t">
            <a:spAutoFit/>
          </a:bodyPr>
          <a:lstStyle/>
          <a:p>
            <a:pPr algn="r">
              <a:lnSpc>
                <a:spcPts val="13999"/>
              </a:lnSpc>
            </a:pPr>
            <a:r>
              <a:rPr lang="en-US" sz="9999" dirty="0" smtClean="0">
                <a:solidFill>
                  <a:srgbClr val="FCFCFC"/>
                </a:solidFill>
                <a:latin typeface="Poppins Ultra-Bold"/>
              </a:rPr>
              <a:t>12</a:t>
            </a:r>
            <a:endParaRPr lang="en-US" sz="9999" dirty="0">
              <a:solidFill>
                <a:srgbClr val="FCFCFC"/>
              </a:solidFill>
              <a:latin typeface="Poppins Ultra-Bold"/>
            </a:endParaRPr>
          </a:p>
        </p:txBody>
      </p:sp>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r="12515" b="15274"/>
          <a:stretch/>
        </p:blipFill>
        <p:spPr>
          <a:xfrm>
            <a:off x="4919015" y="855979"/>
            <a:ext cx="10059130" cy="8149674"/>
          </a:xfrm>
          <a:prstGeom prst="rect">
            <a:avLst/>
          </a:prstGeom>
          <a:ln>
            <a:noFill/>
          </a:ln>
          <a:effectLst>
            <a:outerShdw blurRad="292100" dist="139700" dir="2700000" algn="tl" rotWithShape="0">
              <a:srgbClr val="333333">
                <a:alpha val="65000"/>
              </a:srgbClr>
            </a:outerShdw>
          </a:effectLst>
        </p:spPr>
      </p:pic>
      <p:sp>
        <p:nvSpPr>
          <p:cNvPr id="16" name="TextBox 9"/>
          <p:cNvSpPr txBox="1"/>
          <p:nvPr/>
        </p:nvSpPr>
        <p:spPr>
          <a:xfrm>
            <a:off x="7762391" y="9084382"/>
            <a:ext cx="4372377" cy="1413336"/>
          </a:xfrm>
          <a:prstGeom prst="rect">
            <a:avLst/>
          </a:prstGeom>
        </p:spPr>
        <p:txBody>
          <a:bodyPr lIns="0" tIns="0" rIns="0" bIns="0" rtlCol="0" anchor="t">
            <a:spAutoFit/>
          </a:bodyPr>
          <a:lstStyle/>
          <a:p>
            <a:pPr algn="ctr">
              <a:lnSpc>
                <a:spcPts val="5672"/>
              </a:lnSpc>
            </a:pPr>
            <a:r>
              <a:rPr lang="en-US" sz="2000" dirty="0" smtClean="0">
                <a:solidFill>
                  <a:srgbClr val="000000"/>
                </a:solidFill>
                <a:latin typeface="Canva Sans 1 Bold Italics"/>
              </a:rPr>
              <a:t>Sign Up</a:t>
            </a:r>
            <a:endParaRPr lang="en-US" sz="2000" dirty="0">
              <a:solidFill>
                <a:srgbClr val="000000"/>
              </a:solidFill>
              <a:latin typeface="Canva Sans 1 Bold Italics"/>
            </a:endParaRPr>
          </a:p>
          <a:p>
            <a:pPr algn="ctr">
              <a:lnSpc>
                <a:spcPts val="5672"/>
              </a:lnSpc>
            </a:pPr>
            <a:endParaRPr lang="en-US" sz="4051" dirty="0">
              <a:solidFill>
                <a:srgbClr val="000000"/>
              </a:solidFill>
              <a:latin typeface="Canva Sans 1 Bold Italics"/>
            </a:endParaRPr>
          </a:p>
        </p:txBody>
      </p:sp>
    </p:spTree>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9" name="TextBox 9"/>
          <p:cNvSpPr txBox="1"/>
          <p:nvPr/>
        </p:nvSpPr>
        <p:spPr>
          <a:xfrm>
            <a:off x="457200" y="1241003"/>
            <a:ext cx="4372377" cy="3654847"/>
          </a:xfrm>
          <a:prstGeom prst="rect">
            <a:avLst/>
          </a:prstGeom>
        </p:spPr>
        <p:txBody>
          <a:bodyPr lIns="0" tIns="0" rIns="0" bIns="0" rtlCol="0" anchor="t">
            <a:spAutoFit/>
          </a:bodyPr>
          <a:lstStyle/>
          <a:p>
            <a:pPr algn="ctr">
              <a:lnSpc>
                <a:spcPts val="5672"/>
              </a:lnSpc>
            </a:pPr>
            <a:r>
              <a:rPr lang="en-US" sz="4051" dirty="0">
                <a:solidFill>
                  <a:srgbClr val="000000"/>
                </a:solidFill>
                <a:latin typeface="Canva Sans 1 Bold Italics"/>
              </a:rPr>
              <a:t>We are </a:t>
            </a:r>
            <a:r>
              <a:rPr lang="en-US" sz="4051" dirty="0" smtClean="0">
                <a:solidFill>
                  <a:srgbClr val="000000"/>
                </a:solidFill>
                <a:latin typeface="Canva Sans 1 Bold Italics"/>
              </a:rPr>
              <a:t>presenting </a:t>
            </a:r>
            <a:r>
              <a:rPr lang="en-US" sz="4051" dirty="0">
                <a:solidFill>
                  <a:srgbClr val="000000"/>
                </a:solidFill>
                <a:latin typeface="Canva Sans 1 Bold Italics"/>
              </a:rPr>
              <a:t>some </a:t>
            </a:r>
            <a:r>
              <a:rPr lang="en-US" sz="4051" dirty="0" smtClean="0">
                <a:solidFill>
                  <a:srgbClr val="000000"/>
                </a:solidFill>
                <a:latin typeface="Canva Sans 1 Bold Italics"/>
              </a:rPr>
              <a:t>of the </a:t>
            </a:r>
            <a:r>
              <a:rPr lang="en-US" sz="4051" dirty="0">
                <a:solidFill>
                  <a:srgbClr val="000000"/>
                </a:solidFill>
                <a:latin typeface="Canva Sans 1 Bold Italics"/>
              </a:rPr>
              <a:t>Internal</a:t>
            </a:r>
          </a:p>
          <a:p>
            <a:pPr algn="ctr">
              <a:lnSpc>
                <a:spcPts val="5672"/>
              </a:lnSpc>
            </a:pPr>
            <a:r>
              <a:rPr lang="en-US" sz="4051" dirty="0">
                <a:solidFill>
                  <a:srgbClr val="000000"/>
                </a:solidFill>
                <a:latin typeface="Canva Sans 1 Bold Italics"/>
              </a:rPr>
              <a:t>Interactions</a:t>
            </a:r>
          </a:p>
          <a:p>
            <a:pPr algn="ctr">
              <a:lnSpc>
                <a:spcPts val="5672"/>
              </a:lnSpc>
            </a:pPr>
            <a:endParaRPr lang="en-US" sz="4051" dirty="0">
              <a:solidFill>
                <a:srgbClr val="000000"/>
              </a:solidFill>
              <a:latin typeface="Canva Sans 1 Bold Italics"/>
            </a:endParaRPr>
          </a:p>
        </p:txBody>
      </p:sp>
      <p:grpSp>
        <p:nvGrpSpPr>
          <p:cNvPr id="10" name="Group 10"/>
          <p:cNvGrpSpPr/>
          <p:nvPr/>
        </p:nvGrpSpPr>
        <p:grpSpPr>
          <a:xfrm>
            <a:off x="1346795" y="4698740"/>
            <a:ext cx="2295725" cy="4306913"/>
            <a:chOff x="0" y="0"/>
            <a:chExt cx="604635" cy="1134331"/>
          </a:xfrm>
        </p:grpSpPr>
        <p:sp>
          <p:nvSpPr>
            <p:cNvPr id="11" name="Freeform 11"/>
            <p:cNvSpPr/>
            <p:nvPr/>
          </p:nvSpPr>
          <p:spPr>
            <a:xfrm>
              <a:off x="0" y="0"/>
              <a:ext cx="604635" cy="1134331"/>
            </a:xfrm>
            <a:custGeom>
              <a:avLst/>
              <a:gdLst/>
              <a:ahLst/>
              <a:cxnLst/>
              <a:rect l="l" t="t" r="r" b="b"/>
              <a:pathLst>
                <a:path w="604635" h="1134331">
                  <a:moveTo>
                    <a:pt x="118031" y="0"/>
                  </a:moveTo>
                  <a:lnTo>
                    <a:pt x="486604" y="0"/>
                  </a:lnTo>
                  <a:cubicBezTo>
                    <a:pt x="551791" y="0"/>
                    <a:pt x="604635" y="52844"/>
                    <a:pt x="604635" y="118031"/>
                  </a:cubicBezTo>
                  <a:lnTo>
                    <a:pt x="604635" y="1016300"/>
                  </a:lnTo>
                  <a:cubicBezTo>
                    <a:pt x="604635" y="1047604"/>
                    <a:pt x="592200" y="1077625"/>
                    <a:pt x="570065" y="1099760"/>
                  </a:cubicBezTo>
                  <a:cubicBezTo>
                    <a:pt x="547930" y="1121896"/>
                    <a:pt x="517908" y="1134331"/>
                    <a:pt x="486604" y="1134331"/>
                  </a:cubicBezTo>
                  <a:lnTo>
                    <a:pt x="118031" y="1134331"/>
                  </a:lnTo>
                  <a:cubicBezTo>
                    <a:pt x="86727" y="1134331"/>
                    <a:pt x="56706" y="1121896"/>
                    <a:pt x="34571" y="1099760"/>
                  </a:cubicBezTo>
                  <a:cubicBezTo>
                    <a:pt x="12435" y="1077625"/>
                    <a:pt x="0" y="1047604"/>
                    <a:pt x="0" y="1016300"/>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12" name="TextBox 12"/>
            <p:cNvSpPr txBox="1"/>
            <p:nvPr/>
          </p:nvSpPr>
          <p:spPr>
            <a:xfrm>
              <a:off x="0" y="-38100"/>
              <a:ext cx="604635" cy="117243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11476" y="4731645"/>
            <a:ext cx="1566362" cy="1705532"/>
          </a:xfrm>
          <a:prstGeom prst="rect">
            <a:avLst/>
          </a:prstGeom>
        </p:spPr>
        <p:txBody>
          <a:bodyPr lIns="0" tIns="0" rIns="0" bIns="0" rtlCol="0" anchor="t">
            <a:spAutoFit/>
          </a:bodyPr>
          <a:lstStyle/>
          <a:p>
            <a:pPr algn="r">
              <a:lnSpc>
                <a:spcPts val="13999"/>
              </a:lnSpc>
            </a:pPr>
            <a:r>
              <a:rPr lang="en-US" sz="9999" dirty="0" smtClean="0">
                <a:solidFill>
                  <a:srgbClr val="FCFCFC"/>
                </a:solidFill>
                <a:latin typeface="Poppins Ultra-Bold"/>
              </a:rPr>
              <a:t>13</a:t>
            </a:r>
            <a:endParaRPr lang="en-US" sz="9999" dirty="0">
              <a:solidFill>
                <a:srgbClr val="FCFCFC"/>
              </a:solidFill>
              <a:latin typeface="Poppins Ultra-Bold"/>
            </a:endParaRPr>
          </a:p>
        </p:txBody>
      </p:sp>
      <p:pic>
        <p:nvPicPr>
          <p:cNvPr id="15" name="Picture 14"/>
          <p:cNvPicPr/>
          <p:nvPr/>
        </p:nvPicPr>
        <p:blipFill rotWithShape="1">
          <a:blip r:embed="rId8">
            <a:extLst>
              <a:ext uri="{28A0092B-C50C-407E-A947-70E740481C1C}">
                <a14:useLocalDpi xmlns:a14="http://schemas.microsoft.com/office/drawing/2010/main" val="0"/>
              </a:ext>
            </a:extLst>
          </a:blip>
          <a:srcRect l="-1" t="315" r="117" b="766"/>
          <a:stretch/>
        </p:blipFill>
        <p:spPr bwMode="auto">
          <a:xfrm>
            <a:off x="5410200" y="878542"/>
            <a:ext cx="9829800" cy="803461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6" name="TextBox 9"/>
          <p:cNvSpPr txBox="1"/>
          <p:nvPr/>
        </p:nvSpPr>
        <p:spPr>
          <a:xfrm>
            <a:off x="7762391" y="9084382"/>
            <a:ext cx="4372377" cy="1461939"/>
          </a:xfrm>
          <a:prstGeom prst="rect">
            <a:avLst/>
          </a:prstGeom>
        </p:spPr>
        <p:txBody>
          <a:bodyPr lIns="0" tIns="0" rIns="0" bIns="0" rtlCol="0" anchor="t">
            <a:spAutoFit/>
          </a:bodyPr>
          <a:lstStyle/>
          <a:p>
            <a:pPr algn="ctr">
              <a:lnSpc>
                <a:spcPts val="5672"/>
              </a:lnSpc>
            </a:pPr>
            <a:r>
              <a:rPr lang="en-US" sz="2000" dirty="0" smtClean="0">
                <a:solidFill>
                  <a:srgbClr val="000000"/>
                </a:solidFill>
                <a:latin typeface="Canva Sans 1 Bold Italics"/>
              </a:rPr>
              <a:t>Log in</a:t>
            </a:r>
            <a:endParaRPr lang="en-US" sz="2000" dirty="0">
              <a:solidFill>
                <a:srgbClr val="000000"/>
              </a:solidFill>
              <a:latin typeface="Canva Sans 1 Bold Italics"/>
            </a:endParaRPr>
          </a:p>
          <a:p>
            <a:pPr algn="ctr">
              <a:lnSpc>
                <a:spcPts val="5672"/>
              </a:lnSpc>
            </a:pPr>
            <a:endParaRPr lang="en-US" sz="4051" dirty="0">
              <a:solidFill>
                <a:srgbClr val="000000"/>
              </a:solidFill>
              <a:latin typeface="Canva Sans 1 Bold Italics"/>
            </a:endParaRPr>
          </a:p>
        </p:txBody>
      </p:sp>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9" name="TextBox 9"/>
          <p:cNvSpPr txBox="1"/>
          <p:nvPr/>
        </p:nvSpPr>
        <p:spPr>
          <a:xfrm>
            <a:off x="609600" y="1500710"/>
            <a:ext cx="4372377" cy="3654847"/>
          </a:xfrm>
          <a:prstGeom prst="rect">
            <a:avLst/>
          </a:prstGeom>
        </p:spPr>
        <p:txBody>
          <a:bodyPr lIns="0" tIns="0" rIns="0" bIns="0" rtlCol="0" anchor="t">
            <a:spAutoFit/>
          </a:bodyPr>
          <a:lstStyle/>
          <a:p>
            <a:pPr algn="ctr">
              <a:lnSpc>
                <a:spcPts val="5672"/>
              </a:lnSpc>
            </a:pPr>
            <a:r>
              <a:rPr lang="en-US" sz="4051" dirty="0">
                <a:solidFill>
                  <a:srgbClr val="000000"/>
                </a:solidFill>
                <a:latin typeface="Canva Sans 1 Bold Italics"/>
              </a:rPr>
              <a:t>We are </a:t>
            </a:r>
            <a:r>
              <a:rPr lang="en-US" sz="4051" dirty="0" smtClean="0">
                <a:solidFill>
                  <a:srgbClr val="000000"/>
                </a:solidFill>
                <a:latin typeface="Canva Sans 1 Bold Italics"/>
              </a:rPr>
              <a:t>presenting </a:t>
            </a:r>
            <a:r>
              <a:rPr lang="en-US" sz="4051" dirty="0">
                <a:solidFill>
                  <a:srgbClr val="000000"/>
                </a:solidFill>
                <a:latin typeface="Canva Sans 1 Bold Italics"/>
              </a:rPr>
              <a:t>some </a:t>
            </a:r>
            <a:r>
              <a:rPr lang="en-US" sz="4051" dirty="0" smtClean="0">
                <a:solidFill>
                  <a:srgbClr val="000000"/>
                </a:solidFill>
                <a:latin typeface="Canva Sans 1 Bold Italics"/>
              </a:rPr>
              <a:t>of the </a:t>
            </a:r>
            <a:r>
              <a:rPr lang="en-US" sz="4051" dirty="0">
                <a:solidFill>
                  <a:srgbClr val="000000"/>
                </a:solidFill>
                <a:latin typeface="Canva Sans 1 Bold Italics"/>
              </a:rPr>
              <a:t>Internal</a:t>
            </a:r>
          </a:p>
          <a:p>
            <a:pPr algn="ctr">
              <a:lnSpc>
                <a:spcPts val="5672"/>
              </a:lnSpc>
            </a:pPr>
            <a:r>
              <a:rPr lang="en-US" sz="4051" dirty="0">
                <a:solidFill>
                  <a:srgbClr val="000000"/>
                </a:solidFill>
                <a:latin typeface="Canva Sans 1 Bold Italics"/>
              </a:rPr>
              <a:t>Interactions</a:t>
            </a:r>
          </a:p>
          <a:p>
            <a:pPr algn="ctr">
              <a:lnSpc>
                <a:spcPts val="5672"/>
              </a:lnSpc>
            </a:pPr>
            <a:endParaRPr lang="en-US" sz="4051" dirty="0">
              <a:solidFill>
                <a:srgbClr val="000000"/>
              </a:solidFill>
              <a:latin typeface="Canva Sans 1 Bold Italics"/>
            </a:endParaRPr>
          </a:p>
        </p:txBody>
      </p:sp>
      <p:grpSp>
        <p:nvGrpSpPr>
          <p:cNvPr id="10" name="Group 10"/>
          <p:cNvGrpSpPr/>
          <p:nvPr/>
        </p:nvGrpSpPr>
        <p:grpSpPr>
          <a:xfrm>
            <a:off x="1346795" y="4698740"/>
            <a:ext cx="2295725" cy="4306913"/>
            <a:chOff x="0" y="0"/>
            <a:chExt cx="604635" cy="1134331"/>
          </a:xfrm>
        </p:grpSpPr>
        <p:sp>
          <p:nvSpPr>
            <p:cNvPr id="11" name="Freeform 11"/>
            <p:cNvSpPr/>
            <p:nvPr/>
          </p:nvSpPr>
          <p:spPr>
            <a:xfrm>
              <a:off x="0" y="0"/>
              <a:ext cx="604635" cy="1134331"/>
            </a:xfrm>
            <a:custGeom>
              <a:avLst/>
              <a:gdLst/>
              <a:ahLst/>
              <a:cxnLst/>
              <a:rect l="l" t="t" r="r" b="b"/>
              <a:pathLst>
                <a:path w="604635" h="1134331">
                  <a:moveTo>
                    <a:pt x="118031" y="0"/>
                  </a:moveTo>
                  <a:lnTo>
                    <a:pt x="486604" y="0"/>
                  </a:lnTo>
                  <a:cubicBezTo>
                    <a:pt x="551791" y="0"/>
                    <a:pt x="604635" y="52844"/>
                    <a:pt x="604635" y="118031"/>
                  </a:cubicBezTo>
                  <a:lnTo>
                    <a:pt x="604635" y="1016300"/>
                  </a:lnTo>
                  <a:cubicBezTo>
                    <a:pt x="604635" y="1047604"/>
                    <a:pt x="592200" y="1077625"/>
                    <a:pt x="570065" y="1099760"/>
                  </a:cubicBezTo>
                  <a:cubicBezTo>
                    <a:pt x="547930" y="1121896"/>
                    <a:pt x="517908" y="1134331"/>
                    <a:pt x="486604" y="1134331"/>
                  </a:cubicBezTo>
                  <a:lnTo>
                    <a:pt x="118031" y="1134331"/>
                  </a:lnTo>
                  <a:cubicBezTo>
                    <a:pt x="86727" y="1134331"/>
                    <a:pt x="56706" y="1121896"/>
                    <a:pt x="34571" y="1099760"/>
                  </a:cubicBezTo>
                  <a:cubicBezTo>
                    <a:pt x="12435" y="1077625"/>
                    <a:pt x="0" y="1047604"/>
                    <a:pt x="0" y="1016300"/>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12" name="TextBox 12"/>
            <p:cNvSpPr txBox="1"/>
            <p:nvPr/>
          </p:nvSpPr>
          <p:spPr>
            <a:xfrm>
              <a:off x="0" y="-38100"/>
              <a:ext cx="604635" cy="117243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85363" y="4698740"/>
            <a:ext cx="1566362" cy="1705532"/>
          </a:xfrm>
          <a:prstGeom prst="rect">
            <a:avLst/>
          </a:prstGeom>
        </p:spPr>
        <p:txBody>
          <a:bodyPr lIns="0" tIns="0" rIns="0" bIns="0" rtlCol="0" anchor="t">
            <a:spAutoFit/>
          </a:bodyPr>
          <a:lstStyle/>
          <a:p>
            <a:pPr algn="r">
              <a:lnSpc>
                <a:spcPts val="13999"/>
              </a:lnSpc>
            </a:pPr>
            <a:r>
              <a:rPr lang="en-US" sz="9999" dirty="0" smtClean="0">
                <a:solidFill>
                  <a:srgbClr val="FCFCFC"/>
                </a:solidFill>
                <a:latin typeface="Poppins Ultra-Bold"/>
              </a:rPr>
              <a:t>14</a:t>
            </a:r>
            <a:endParaRPr lang="en-US" sz="9999" dirty="0">
              <a:solidFill>
                <a:srgbClr val="FCFCFC"/>
              </a:solidFill>
              <a:latin typeface="Poppins Ultra-Bold"/>
            </a:endParaRPr>
          </a:p>
        </p:txBody>
      </p:sp>
      <p:pic>
        <p:nvPicPr>
          <p:cNvPr id="14" name="Picture 13"/>
          <p:cNvPicPr>
            <a:picLocks noChangeAspect="1"/>
          </p:cNvPicPr>
          <p:nvPr/>
        </p:nvPicPr>
        <p:blipFill rotWithShape="1">
          <a:blip r:embed="rId8">
            <a:extLst>
              <a:ext uri="{28A0092B-C50C-407E-A947-70E740481C1C}">
                <a14:useLocalDpi xmlns:a14="http://schemas.microsoft.com/office/drawing/2010/main" val="0"/>
              </a:ext>
            </a:extLst>
          </a:blip>
          <a:srcRect l="1278" t="891" r="4520" b="4196"/>
          <a:stretch/>
        </p:blipFill>
        <p:spPr>
          <a:xfrm>
            <a:off x="5638800" y="647701"/>
            <a:ext cx="8915400" cy="8382000"/>
          </a:xfrm>
          <a:prstGeom prst="rect">
            <a:avLst/>
          </a:prstGeom>
          <a:ln>
            <a:noFill/>
          </a:ln>
          <a:effectLst>
            <a:outerShdw blurRad="292100" dist="139700" dir="2700000" algn="tl" rotWithShape="0">
              <a:srgbClr val="333333">
                <a:alpha val="65000"/>
              </a:srgbClr>
            </a:outerShdw>
          </a:effectLst>
        </p:spPr>
      </p:pic>
      <p:sp>
        <p:nvSpPr>
          <p:cNvPr id="15" name="TextBox 9"/>
          <p:cNvSpPr txBox="1"/>
          <p:nvPr/>
        </p:nvSpPr>
        <p:spPr>
          <a:xfrm>
            <a:off x="7828969" y="9261442"/>
            <a:ext cx="4842104" cy="1461939"/>
          </a:xfrm>
          <a:prstGeom prst="rect">
            <a:avLst/>
          </a:prstGeom>
        </p:spPr>
        <p:txBody>
          <a:bodyPr wrap="square" lIns="0" tIns="0" rIns="0" bIns="0" rtlCol="0" anchor="t">
            <a:spAutoFit/>
          </a:bodyPr>
          <a:lstStyle/>
          <a:p>
            <a:pPr algn="ctr">
              <a:lnSpc>
                <a:spcPts val="5672"/>
              </a:lnSpc>
            </a:pPr>
            <a:r>
              <a:rPr lang="en-US" sz="2000" dirty="0" smtClean="0">
                <a:solidFill>
                  <a:srgbClr val="000000"/>
                </a:solidFill>
                <a:latin typeface="Canva Sans 1 Bold Italics"/>
              </a:rPr>
              <a:t>Booking Invitation</a:t>
            </a:r>
            <a:endParaRPr lang="en-US" sz="2000" dirty="0">
              <a:solidFill>
                <a:srgbClr val="000000"/>
              </a:solidFill>
              <a:latin typeface="Canva Sans 1 Bold Italics"/>
            </a:endParaRPr>
          </a:p>
          <a:p>
            <a:pPr algn="ctr">
              <a:lnSpc>
                <a:spcPts val="5672"/>
              </a:lnSpc>
            </a:pPr>
            <a:endParaRPr lang="en-US" sz="4051" dirty="0">
              <a:solidFill>
                <a:srgbClr val="000000"/>
              </a:solidFill>
              <a:latin typeface="Canva Sans 1 Bold Italics"/>
            </a:endParaRPr>
          </a:p>
        </p:txBody>
      </p:sp>
    </p:spTree>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6553199" y="2628900"/>
            <a:ext cx="5105401" cy="923330"/>
          </a:xfrm>
          <a:prstGeom prst="rect">
            <a:avLst/>
          </a:prstGeom>
        </p:spPr>
        <p:txBody>
          <a:bodyPr wrap="square" lIns="0" tIns="0" rIns="0" bIns="0" rtlCol="0" anchor="t">
            <a:spAutoFit/>
          </a:bodyPr>
          <a:lstStyle/>
          <a:p>
            <a:pPr>
              <a:lnSpc>
                <a:spcPts val="7200"/>
              </a:lnSpc>
            </a:pPr>
            <a:r>
              <a:rPr lang="en-US" sz="6000" dirty="0">
                <a:solidFill>
                  <a:srgbClr val="1C1C1C"/>
                </a:solidFill>
                <a:latin typeface="Poppins Ultra-Bold"/>
              </a:rPr>
              <a:t>Introduction</a:t>
            </a:r>
          </a:p>
        </p:txBody>
      </p:sp>
      <p:sp>
        <p:nvSpPr>
          <p:cNvPr id="12" name="TextBox 12"/>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smtClean="0">
                <a:solidFill>
                  <a:srgbClr val="FFC619"/>
                </a:solidFill>
                <a:latin typeface="Poppins Ultra-Bold"/>
              </a:rPr>
              <a:t>Smart automated gate</a:t>
            </a:r>
            <a:endParaRPr lang="en-US" sz="2000" dirty="0">
              <a:solidFill>
                <a:srgbClr val="FFC619"/>
              </a:solidFill>
              <a:latin typeface="Poppins Ultra-Bold"/>
            </a:endParaRPr>
          </a:p>
        </p:txBody>
      </p:sp>
      <p:sp>
        <p:nvSpPr>
          <p:cNvPr id="13" name="TextBox 13"/>
          <p:cNvSpPr txBox="1"/>
          <p:nvPr/>
        </p:nvSpPr>
        <p:spPr>
          <a:xfrm>
            <a:off x="2142418" y="4381500"/>
            <a:ext cx="13926962" cy="3411190"/>
          </a:xfrm>
          <a:prstGeom prst="rect">
            <a:avLst/>
          </a:prstGeom>
        </p:spPr>
        <p:txBody>
          <a:bodyPr wrap="square" lIns="0" tIns="0" rIns="0" bIns="0" rtlCol="0" anchor="t">
            <a:spAutoFit/>
          </a:bodyPr>
          <a:lstStyle/>
          <a:p>
            <a:pPr algn="ctr">
              <a:lnSpc>
                <a:spcPts val="3831"/>
              </a:lnSpc>
            </a:pPr>
            <a:r>
              <a:rPr lang="en-US" sz="3200" dirty="0">
                <a:solidFill>
                  <a:srgbClr val="000000"/>
                </a:solidFill>
                <a:latin typeface="Canva Sans 1"/>
              </a:rPr>
              <a:t> "Smart Automated Gate" is a gate similar to a university gate, but it opens and closes automatically as soon as a car from the cars authorized to enter arrives through a camera that captures the car’s number and searches for it in the database. If this number exists, it will be given.  He ordered the gate to open, and if he was not there, no order was given to the gate to open, and university security will be directed to this car.</a:t>
            </a:r>
            <a:endParaRPr lang="en-US" sz="3200" dirty="0">
              <a:solidFill>
                <a:srgbClr val="000000"/>
              </a:solidFill>
              <a:latin typeface="Canva Sans 1"/>
            </a:endParaRPr>
          </a:p>
        </p:txBody>
      </p:sp>
      <p:grpSp>
        <p:nvGrpSpPr>
          <p:cNvPr id="14" name="Group 14"/>
          <p:cNvGrpSpPr/>
          <p:nvPr/>
        </p:nvGrpSpPr>
        <p:grpSpPr>
          <a:xfrm>
            <a:off x="7696200" y="636662"/>
            <a:ext cx="2773961" cy="1386981"/>
            <a:chOff x="0" y="0"/>
            <a:chExt cx="812800" cy="406400"/>
          </a:xfrm>
        </p:grpSpPr>
        <p:sp>
          <p:nvSpPr>
            <p:cNvPr id="15" name="Freeform 15"/>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C619"/>
            </a:solidFill>
          </p:spPr>
        </p:sp>
        <p:sp>
          <p:nvSpPr>
            <p:cNvPr id="16" name="TextBox 16"/>
            <p:cNvSpPr txBox="1"/>
            <p:nvPr/>
          </p:nvSpPr>
          <p:spPr>
            <a:xfrm>
              <a:off x="0" y="-28575"/>
              <a:ext cx="812800" cy="434975"/>
            </a:xfrm>
            <a:prstGeom prst="rect">
              <a:avLst/>
            </a:prstGeom>
          </p:spPr>
          <p:txBody>
            <a:bodyPr lIns="50800" tIns="50800" rIns="50800" bIns="50800" rtlCol="0" anchor="ctr"/>
            <a:lstStyle/>
            <a:p>
              <a:pPr algn="ctr">
                <a:lnSpc>
                  <a:spcPts val="2400"/>
                </a:lnSpc>
              </a:pPr>
              <a:endParaRPr/>
            </a:p>
          </p:txBody>
        </p:sp>
      </p:grpSp>
      <p:sp>
        <p:nvSpPr>
          <p:cNvPr id="17" name="TextBox 17"/>
          <p:cNvSpPr txBox="1"/>
          <p:nvPr/>
        </p:nvSpPr>
        <p:spPr>
          <a:xfrm>
            <a:off x="8507824" y="640557"/>
            <a:ext cx="1150710" cy="1379190"/>
          </a:xfrm>
          <a:prstGeom prst="rect">
            <a:avLst/>
          </a:prstGeom>
        </p:spPr>
        <p:txBody>
          <a:bodyPr lIns="0" tIns="0" rIns="0" bIns="0" rtlCol="0" anchor="t">
            <a:spAutoFit/>
          </a:bodyPr>
          <a:lstStyle/>
          <a:p>
            <a:pPr>
              <a:lnSpc>
                <a:spcPts val="10701"/>
              </a:lnSpc>
            </a:pPr>
            <a:r>
              <a:rPr lang="en-US" sz="7644" dirty="0">
                <a:solidFill>
                  <a:srgbClr val="FCFCFC"/>
                </a:solidFill>
                <a:latin typeface="Poppins Ultra-Bold"/>
              </a:rPr>
              <a:t>01</a:t>
            </a:r>
          </a:p>
        </p:txBody>
      </p:sp>
    </p:spTree>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7" name="Group 7"/>
          <p:cNvGrpSpPr/>
          <p:nvPr/>
        </p:nvGrpSpPr>
        <p:grpSpPr>
          <a:xfrm>
            <a:off x="1346795" y="4698740"/>
            <a:ext cx="2295725" cy="4306913"/>
            <a:chOff x="0" y="0"/>
            <a:chExt cx="604635" cy="1134331"/>
          </a:xfrm>
        </p:grpSpPr>
        <p:sp>
          <p:nvSpPr>
            <p:cNvPr id="8" name="Freeform 8"/>
            <p:cNvSpPr/>
            <p:nvPr/>
          </p:nvSpPr>
          <p:spPr>
            <a:xfrm>
              <a:off x="0" y="0"/>
              <a:ext cx="604635" cy="1134331"/>
            </a:xfrm>
            <a:custGeom>
              <a:avLst/>
              <a:gdLst/>
              <a:ahLst/>
              <a:cxnLst/>
              <a:rect l="l" t="t" r="r" b="b"/>
              <a:pathLst>
                <a:path w="604635" h="1134331">
                  <a:moveTo>
                    <a:pt x="118031" y="0"/>
                  </a:moveTo>
                  <a:lnTo>
                    <a:pt x="486604" y="0"/>
                  </a:lnTo>
                  <a:cubicBezTo>
                    <a:pt x="551791" y="0"/>
                    <a:pt x="604635" y="52844"/>
                    <a:pt x="604635" y="118031"/>
                  </a:cubicBezTo>
                  <a:lnTo>
                    <a:pt x="604635" y="1016300"/>
                  </a:lnTo>
                  <a:cubicBezTo>
                    <a:pt x="604635" y="1047604"/>
                    <a:pt x="592200" y="1077625"/>
                    <a:pt x="570065" y="1099760"/>
                  </a:cubicBezTo>
                  <a:cubicBezTo>
                    <a:pt x="547930" y="1121896"/>
                    <a:pt x="517908" y="1134331"/>
                    <a:pt x="486604" y="1134331"/>
                  </a:cubicBezTo>
                  <a:lnTo>
                    <a:pt x="118031" y="1134331"/>
                  </a:lnTo>
                  <a:cubicBezTo>
                    <a:pt x="86727" y="1134331"/>
                    <a:pt x="56706" y="1121896"/>
                    <a:pt x="34571" y="1099760"/>
                  </a:cubicBezTo>
                  <a:cubicBezTo>
                    <a:pt x="12435" y="1077625"/>
                    <a:pt x="0" y="1047604"/>
                    <a:pt x="0" y="1016300"/>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9" name="TextBox 9"/>
            <p:cNvSpPr txBox="1"/>
            <p:nvPr/>
          </p:nvSpPr>
          <p:spPr>
            <a:xfrm>
              <a:off x="0" y="-38100"/>
              <a:ext cx="604635" cy="1172431"/>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2" name="TextBox 12"/>
          <p:cNvSpPr txBox="1"/>
          <p:nvPr/>
        </p:nvSpPr>
        <p:spPr>
          <a:xfrm>
            <a:off x="322323" y="1456847"/>
            <a:ext cx="4372377" cy="3654847"/>
          </a:xfrm>
          <a:prstGeom prst="rect">
            <a:avLst/>
          </a:prstGeom>
        </p:spPr>
        <p:txBody>
          <a:bodyPr lIns="0" tIns="0" rIns="0" bIns="0" rtlCol="0" anchor="t">
            <a:spAutoFit/>
          </a:bodyPr>
          <a:lstStyle/>
          <a:p>
            <a:pPr algn="ctr">
              <a:lnSpc>
                <a:spcPts val="5672"/>
              </a:lnSpc>
            </a:pPr>
            <a:r>
              <a:rPr lang="en-US" sz="4051" dirty="0">
                <a:solidFill>
                  <a:srgbClr val="000000"/>
                </a:solidFill>
                <a:latin typeface="Canva Sans 1 Bold Italics"/>
              </a:rPr>
              <a:t>We are </a:t>
            </a:r>
            <a:r>
              <a:rPr lang="en-US" sz="4051" dirty="0" smtClean="0">
                <a:solidFill>
                  <a:srgbClr val="000000"/>
                </a:solidFill>
                <a:latin typeface="Canva Sans 1 Bold Italics"/>
              </a:rPr>
              <a:t>presenting </a:t>
            </a:r>
            <a:r>
              <a:rPr lang="en-US" sz="4051" dirty="0">
                <a:solidFill>
                  <a:srgbClr val="000000"/>
                </a:solidFill>
                <a:latin typeface="Canva Sans 1 Bold Italics"/>
              </a:rPr>
              <a:t>some </a:t>
            </a:r>
            <a:r>
              <a:rPr lang="en-US" sz="4051" dirty="0" smtClean="0">
                <a:solidFill>
                  <a:srgbClr val="000000"/>
                </a:solidFill>
                <a:latin typeface="Canva Sans 1 Bold Italics"/>
              </a:rPr>
              <a:t>of the </a:t>
            </a:r>
            <a:r>
              <a:rPr lang="en-US" sz="4051" dirty="0">
                <a:solidFill>
                  <a:srgbClr val="000000"/>
                </a:solidFill>
                <a:latin typeface="Canva Sans 1 Bold Italics"/>
              </a:rPr>
              <a:t>Internal</a:t>
            </a:r>
          </a:p>
          <a:p>
            <a:pPr algn="ctr">
              <a:lnSpc>
                <a:spcPts val="5672"/>
              </a:lnSpc>
            </a:pPr>
            <a:r>
              <a:rPr lang="en-US" sz="4051" dirty="0">
                <a:solidFill>
                  <a:srgbClr val="000000"/>
                </a:solidFill>
                <a:latin typeface="Canva Sans 1 Bold Italics"/>
              </a:rPr>
              <a:t>Interactions</a:t>
            </a:r>
          </a:p>
          <a:p>
            <a:pPr algn="ctr">
              <a:lnSpc>
                <a:spcPts val="5672"/>
              </a:lnSpc>
            </a:pPr>
            <a:endParaRPr lang="en-US" sz="4051" dirty="0">
              <a:solidFill>
                <a:srgbClr val="000000"/>
              </a:solidFill>
              <a:latin typeface="Canva Sans 1 Bold Italics"/>
            </a:endParaRPr>
          </a:p>
        </p:txBody>
      </p:sp>
      <p:sp>
        <p:nvSpPr>
          <p:cNvPr id="13" name="TextBox 13"/>
          <p:cNvSpPr txBox="1"/>
          <p:nvPr/>
        </p:nvSpPr>
        <p:spPr>
          <a:xfrm>
            <a:off x="1711476" y="4688349"/>
            <a:ext cx="1566362" cy="1705532"/>
          </a:xfrm>
          <a:prstGeom prst="rect">
            <a:avLst/>
          </a:prstGeom>
        </p:spPr>
        <p:txBody>
          <a:bodyPr lIns="0" tIns="0" rIns="0" bIns="0" rtlCol="0" anchor="t">
            <a:spAutoFit/>
          </a:bodyPr>
          <a:lstStyle/>
          <a:p>
            <a:pPr algn="r">
              <a:lnSpc>
                <a:spcPts val="13999"/>
              </a:lnSpc>
            </a:pPr>
            <a:r>
              <a:rPr lang="en-US" sz="9600" dirty="0" smtClean="0">
                <a:solidFill>
                  <a:srgbClr val="FCFCFC"/>
                </a:solidFill>
                <a:latin typeface="Poppins Ultra-Bold"/>
              </a:rPr>
              <a:t>15</a:t>
            </a:r>
            <a:endParaRPr lang="en-US" sz="9999" dirty="0">
              <a:solidFill>
                <a:srgbClr val="FCFCFC"/>
              </a:solidFill>
              <a:latin typeface="Poppins Ultra-Bold"/>
            </a:endParaRPr>
          </a:p>
        </p:txBody>
      </p:sp>
      <p:pic>
        <p:nvPicPr>
          <p:cNvPr id="14" name="Picture 13"/>
          <p:cNvPicPr>
            <a:picLocks noChangeAspect="1"/>
          </p:cNvPicPr>
          <p:nvPr/>
        </p:nvPicPr>
        <p:blipFill>
          <a:blip r:embed="rId8"/>
          <a:stretch>
            <a:fillRect/>
          </a:stretch>
        </p:blipFill>
        <p:spPr>
          <a:xfrm>
            <a:off x="4926535" y="1150620"/>
            <a:ext cx="10848372" cy="7414260"/>
          </a:xfrm>
          <a:prstGeom prst="rect">
            <a:avLst/>
          </a:prstGeom>
          <a:ln>
            <a:noFill/>
          </a:ln>
          <a:effectLst>
            <a:outerShdw blurRad="292100" dist="139700" dir="2700000" algn="tl" rotWithShape="0">
              <a:srgbClr val="333333">
                <a:alpha val="65000"/>
              </a:srgbClr>
            </a:outerShdw>
          </a:effectLst>
        </p:spPr>
      </p:pic>
      <p:sp>
        <p:nvSpPr>
          <p:cNvPr id="15" name="TextBox 12"/>
          <p:cNvSpPr txBox="1"/>
          <p:nvPr/>
        </p:nvSpPr>
        <p:spPr>
          <a:xfrm>
            <a:off x="8164532" y="8586696"/>
            <a:ext cx="4372377" cy="1413336"/>
          </a:xfrm>
          <a:prstGeom prst="rect">
            <a:avLst/>
          </a:prstGeom>
        </p:spPr>
        <p:txBody>
          <a:bodyPr lIns="0" tIns="0" rIns="0" bIns="0" rtlCol="0" anchor="t">
            <a:spAutoFit/>
          </a:bodyPr>
          <a:lstStyle/>
          <a:p>
            <a:pPr algn="ctr">
              <a:lnSpc>
                <a:spcPts val="5672"/>
              </a:lnSpc>
            </a:pPr>
            <a:r>
              <a:rPr lang="en-US" sz="2400" dirty="0" smtClean="0">
                <a:solidFill>
                  <a:srgbClr val="000000"/>
                </a:solidFill>
                <a:latin typeface="Canva Sans 1 Bold Italics"/>
              </a:rPr>
              <a:t>Enable Gate</a:t>
            </a:r>
            <a:endParaRPr lang="en-US" sz="2400" dirty="0">
              <a:solidFill>
                <a:srgbClr val="000000"/>
              </a:solidFill>
              <a:latin typeface="Canva Sans 1 Bold Italics"/>
            </a:endParaRPr>
          </a:p>
          <a:p>
            <a:pPr algn="ctr">
              <a:lnSpc>
                <a:spcPts val="5672"/>
              </a:lnSpc>
            </a:pPr>
            <a:endParaRPr lang="en-US" sz="4400" dirty="0">
              <a:solidFill>
                <a:srgbClr val="000000"/>
              </a:solidFill>
              <a:latin typeface="Canva Sans 1 Bold Italics"/>
            </a:endParaRPr>
          </a:p>
        </p:txBody>
      </p:sp>
    </p:spTree>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16115960" y="7759353"/>
            <a:ext cx="1498947" cy="1498947"/>
          </a:xfrm>
          <a:custGeom>
            <a:avLst/>
            <a:gdLst/>
            <a:ahLst/>
            <a:cxnLst/>
            <a:rect l="l" t="t" r="r" b="b"/>
            <a:pathLst>
              <a:path w="1498947" h="1498947">
                <a:moveTo>
                  <a:pt x="0" y="0"/>
                </a:moveTo>
                <a:lnTo>
                  <a:pt x="1498947" y="0"/>
                </a:lnTo>
                <a:lnTo>
                  <a:pt x="1498947" y="1498947"/>
                </a:lnTo>
                <a:lnTo>
                  <a:pt x="0" y="149894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0" name="TextBox 10"/>
          <p:cNvSpPr txBox="1"/>
          <p:nvPr/>
        </p:nvSpPr>
        <p:spPr>
          <a:xfrm>
            <a:off x="16533302" y="8064089"/>
            <a:ext cx="756519" cy="889474"/>
          </a:xfrm>
          <a:prstGeom prst="rect">
            <a:avLst/>
          </a:prstGeom>
        </p:spPr>
        <p:txBody>
          <a:bodyPr lIns="0" tIns="0" rIns="0" bIns="0" rtlCol="0" anchor="t">
            <a:spAutoFit/>
          </a:bodyPr>
          <a:lstStyle/>
          <a:p>
            <a:pPr>
              <a:lnSpc>
                <a:spcPts val="7304"/>
              </a:lnSpc>
            </a:pPr>
            <a:r>
              <a:rPr lang="en-US" sz="5217" dirty="0" smtClean="0">
                <a:solidFill>
                  <a:srgbClr val="FCFCFC"/>
                </a:solidFill>
                <a:latin typeface="Poppins Ultra-Bold"/>
              </a:rPr>
              <a:t>16</a:t>
            </a:r>
            <a:endParaRPr lang="en-US" sz="5217" dirty="0">
              <a:solidFill>
                <a:srgbClr val="FCFCFC"/>
              </a:solidFill>
              <a:latin typeface="Poppins Ultra-Bold"/>
            </a:endParaRPr>
          </a:p>
        </p:txBody>
      </p:sp>
      <p:sp>
        <p:nvSpPr>
          <p:cNvPr id="11" name="TextBox 11"/>
          <p:cNvSpPr txBox="1"/>
          <p:nvPr/>
        </p:nvSpPr>
        <p:spPr>
          <a:xfrm>
            <a:off x="3581400" y="941419"/>
            <a:ext cx="10707886"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Canva Sans 1 Bold"/>
              </a:rPr>
              <a:t>Let’s take a look on class diagram</a:t>
            </a:r>
          </a:p>
        </p:txBody>
      </p: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5543" y="1973949"/>
            <a:ext cx="12039600" cy="732245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33450" y="2647824"/>
            <a:ext cx="2295725" cy="4991352"/>
            <a:chOff x="0" y="0"/>
            <a:chExt cx="604635" cy="1314595"/>
          </a:xfrm>
        </p:grpSpPr>
        <p:sp>
          <p:nvSpPr>
            <p:cNvPr id="4" name="Freeform 4"/>
            <p:cNvSpPr/>
            <p:nvPr/>
          </p:nvSpPr>
          <p:spPr>
            <a:xfrm>
              <a:off x="0" y="0"/>
              <a:ext cx="604635" cy="1314595"/>
            </a:xfrm>
            <a:custGeom>
              <a:avLst/>
              <a:gdLst/>
              <a:ahLst/>
              <a:cxnLst/>
              <a:rect l="l" t="t" r="r" b="b"/>
              <a:pathLst>
                <a:path w="604635" h="1314595">
                  <a:moveTo>
                    <a:pt x="118031" y="0"/>
                  </a:moveTo>
                  <a:lnTo>
                    <a:pt x="486604" y="0"/>
                  </a:lnTo>
                  <a:cubicBezTo>
                    <a:pt x="551791" y="0"/>
                    <a:pt x="604635" y="52844"/>
                    <a:pt x="604635" y="118031"/>
                  </a:cubicBezTo>
                  <a:lnTo>
                    <a:pt x="604635" y="1196563"/>
                  </a:lnTo>
                  <a:cubicBezTo>
                    <a:pt x="604635" y="1227867"/>
                    <a:pt x="592200" y="1257889"/>
                    <a:pt x="570065" y="1280024"/>
                  </a:cubicBezTo>
                  <a:cubicBezTo>
                    <a:pt x="547930" y="1302159"/>
                    <a:pt x="517908" y="1314595"/>
                    <a:pt x="486604" y="1314595"/>
                  </a:cubicBezTo>
                  <a:lnTo>
                    <a:pt x="118031" y="1314595"/>
                  </a:lnTo>
                  <a:cubicBezTo>
                    <a:pt x="86727" y="1314595"/>
                    <a:pt x="56706" y="1302159"/>
                    <a:pt x="34571" y="1280024"/>
                  </a:cubicBezTo>
                  <a:cubicBezTo>
                    <a:pt x="12435" y="1257889"/>
                    <a:pt x="0" y="1227867"/>
                    <a:pt x="0" y="1196563"/>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5" name="TextBox 5"/>
            <p:cNvSpPr txBox="1"/>
            <p:nvPr/>
          </p:nvSpPr>
          <p:spPr>
            <a:xfrm>
              <a:off x="0" y="-38100"/>
              <a:ext cx="604635" cy="135269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757565" y="2726533"/>
            <a:ext cx="2059021" cy="1705532"/>
          </a:xfrm>
          <a:prstGeom prst="rect">
            <a:avLst/>
          </a:prstGeom>
        </p:spPr>
        <p:txBody>
          <a:bodyPr lIns="0" tIns="0" rIns="0" bIns="0" rtlCol="0" anchor="t">
            <a:spAutoFit/>
          </a:bodyPr>
          <a:lstStyle/>
          <a:p>
            <a:pPr algn="r">
              <a:lnSpc>
                <a:spcPts val="13999"/>
              </a:lnSpc>
            </a:pPr>
            <a:r>
              <a:rPr lang="en-US" sz="9600" dirty="0" smtClean="0">
                <a:solidFill>
                  <a:srgbClr val="FCFCFC"/>
                </a:solidFill>
                <a:latin typeface="Poppins Ultra-Bold"/>
              </a:rPr>
              <a:t>17</a:t>
            </a:r>
            <a:endParaRPr lang="en-US" sz="9999" dirty="0">
              <a:solidFill>
                <a:srgbClr val="FCFCFC"/>
              </a:solidFill>
              <a:latin typeface="Poppins Ultra-Bold"/>
            </a:endParaRPr>
          </a:p>
        </p:txBody>
      </p:sp>
      <p:sp>
        <p:nvSpPr>
          <p:cNvPr id="9" name="TextBox 9"/>
          <p:cNvSpPr txBox="1"/>
          <p:nvPr/>
        </p:nvSpPr>
        <p:spPr>
          <a:xfrm>
            <a:off x="3439696" y="1376459"/>
            <a:ext cx="4897693" cy="1652632"/>
          </a:xfrm>
          <a:prstGeom prst="rect">
            <a:avLst/>
          </a:prstGeom>
        </p:spPr>
        <p:txBody>
          <a:bodyPr wrap="square" lIns="0" tIns="0" rIns="0" bIns="0" rtlCol="0" anchor="t">
            <a:spAutoFit/>
          </a:bodyPr>
          <a:lstStyle/>
          <a:p>
            <a:pPr>
              <a:lnSpc>
                <a:spcPts val="6480"/>
              </a:lnSpc>
            </a:pPr>
            <a:r>
              <a:rPr lang="en-US" sz="5400" dirty="0" smtClean="0">
                <a:solidFill>
                  <a:srgbClr val="1C1C1C"/>
                </a:solidFill>
                <a:latin typeface="Poppins Ultra-Bold"/>
              </a:rPr>
              <a:t>Activity Diagram</a:t>
            </a:r>
            <a:endParaRPr lang="en-US" sz="5400" dirty="0">
              <a:solidFill>
                <a:srgbClr val="1C1C1C"/>
              </a:solidFill>
              <a:latin typeface="Poppins Ultra-Bold"/>
            </a:endParaRPr>
          </a:p>
        </p:txBody>
      </p:sp>
      <p:sp>
        <p:nvSpPr>
          <p:cNvPr id="10" name="Freeform 10"/>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5" name="TextBox 15"/>
          <p:cNvSpPr txBox="1"/>
          <p:nvPr/>
        </p:nvSpPr>
        <p:spPr>
          <a:xfrm>
            <a:off x="3898936" y="3432896"/>
            <a:ext cx="2620976" cy="4206280"/>
          </a:xfrm>
          <a:prstGeom prst="rect">
            <a:avLst/>
          </a:prstGeom>
        </p:spPr>
        <p:txBody>
          <a:bodyPr wrap="square" lIns="0" tIns="0" rIns="0" bIns="0" rtlCol="0" anchor="t">
            <a:spAutoFit/>
          </a:bodyPr>
          <a:lstStyle/>
          <a:p>
            <a:pPr algn="ctr">
              <a:lnSpc>
                <a:spcPts val="4060"/>
              </a:lnSpc>
            </a:pPr>
            <a:r>
              <a:rPr lang="en-US" sz="2800" dirty="0" smtClean="0">
                <a:solidFill>
                  <a:srgbClr val="000000"/>
                </a:solidFill>
                <a:latin typeface="Canva Sans 1 Bold"/>
              </a:rPr>
              <a:t>“Here </a:t>
            </a:r>
            <a:r>
              <a:rPr lang="en-US" sz="2800" dirty="0">
                <a:solidFill>
                  <a:srgbClr val="000000"/>
                </a:solidFill>
                <a:latin typeface="Canva Sans 1 Bold"/>
              </a:rPr>
              <a:t>is a simple diagram illustrating the main states that the application can enter</a:t>
            </a:r>
            <a:r>
              <a:rPr lang="en-US" sz="2800" dirty="0" smtClean="0">
                <a:solidFill>
                  <a:srgbClr val="000000"/>
                </a:solidFill>
                <a:latin typeface="Canva Sans 1 Bold"/>
              </a:rPr>
              <a:t>.”</a:t>
            </a:r>
            <a:endParaRPr lang="en-US" sz="2800" dirty="0">
              <a:solidFill>
                <a:srgbClr val="000000"/>
              </a:solidFill>
              <a:latin typeface="Canva Sans 1 Bold"/>
            </a:endParaRPr>
          </a:p>
        </p:txBody>
      </p:sp>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12562" r="10128" b="2713"/>
          <a:stretch/>
        </p:blipFill>
        <p:spPr>
          <a:xfrm>
            <a:off x="7315200" y="152466"/>
            <a:ext cx="4419600" cy="9296399"/>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rotWithShape="1">
          <a:blip r:embed="rId10"/>
          <a:srcRect l="8348" t="74" r="13369"/>
          <a:stretch/>
        </p:blipFill>
        <p:spPr>
          <a:xfrm>
            <a:off x="11887200" y="152466"/>
            <a:ext cx="6172672" cy="9296399"/>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33450" y="2647824"/>
            <a:ext cx="2295725" cy="4991352"/>
            <a:chOff x="0" y="0"/>
            <a:chExt cx="604635" cy="1314595"/>
          </a:xfrm>
        </p:grpSpPr>
        <p:sp>
          <p:nvSpPr>
            <p:cNvPr id="4" name="Freeform 4"/>
            <p:cNvSpPr/>
            <p:nvPr/>
          </p:nvSpPr>
          <p:spPr>
            <a:xfrm>
              <a:off x="0" y="0"/>
              <a:ext cx="604635" cy="1314595"/>
            </a:xfrm>
            <a:custGeom>
              <a:avLst/>
              <a:gdLst/>
              <a:ahLst/>
              <a:cxnLst/>
              <a:rect l="l" t="t" r="r" b="b"/>
              <a:pathLst>
                <a:path w="604635" h="1314595">
                  <a:moveTo>
                    <a:pt x="118031" y="0"/>
                  </a:moveTo>
                  <a:lnTo>
                    <a:pt x="486604" y="0"/>
                  </a:lnTo>
                  <a:cubicBezTo>
                    <a:pt x="551791" y="0"/>
                    <a:pt x="604635" y="52844"/>
                    <a:pt x="604635" y="118031"/>
                  </a:cubicBezTo>
                  <a:lnTo>
                    <a:pt x="604635" y="1196563"/>
                  </a:lnTo>
                  <a:cubicBezTo>
                    <a:pt x="604635" y="1227867"/>
                    <a:pt x="592200" y="1257889"/>
                    <a:pt x="570065" y="1280024"/>
                  </a:cubicBezTo>
                  <a:cubicBezTo>
                    <a:pt x="547930" y="1302159"/>
                    <a:pt x="517908" y="1314595"/>
                    <a:pt x="486604" y="1314595"/>
                  </a:cubicBezTo>
                  <a:lnTo>
                    <a:pt x="118031" y="1314595"/>
                  </a:lnTo>
                  <a:cubicBezTo>
                    <a:pt x="86727" y="1314595"/>
                    <a:pt x="56706" y="1302159"/>
                    <a:pt x="34571" y="1280024"/>
                  </a:cubicBezTo>
                  <a:cubicBezTo>
                    <a:pt x="12435" y="1257889"/>
                    <a:pt x="0" y="1227867"/>
                    <a:pt x="0" y="1196563"/>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5" name="TextBox 5"/>
            <p:cNvSpPr txBox="1"/>
            <p:nvPr/>
          </p:nvSpPr>
          <p:spPr>
            <a:xfrm>
              <a:off x="0" y="-38100"/>
              <a:ext cx="604635" cy="135269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33450" y="2647960"/>
            <a:ext cx="2059021" cy="1705532"/>
          </a:xfrm>
          <a:prstGeom prst="rect">
            <a:avLst/>
          </a:prstGeom>
        </p:spPr>
        <p:txBody>
          <a:bodyPr lIns="0" tIns="0" rIns="0" bIns="0" rtlCol="0" anchor="t">
            <a:spAutoFit/>
          </a:bodyPr>
          <a:lstStyle/>
          <a:p>
            <a:pPr algn="r">
              <a:lnSpc>
                <a:spcPts val="13999"/>
              </a:lnSpc>
            </a:pPr>
            <a:r>
              <a:rPr lang="en-US" sz="9600" dirty="0" smtClean="0">
                <a:solidFill>
                  <a:srgbClr val="FCFCFC"/>
                </a:solidFill>
                <a:latin typeface="Poppins Ultra-Bold"/>
              </a:rPr>
              <a:t>18</a:t>
            </a:r>
            <a:endParaRPr lang="en-US" sz="9999" dirty="0">
              <a:solidFill>
                <a:srgbClr val="FCFCFC"/>
              </a:solidFill>
              <a:latin typeface="Poppins Ultra-Bold"/>
            </a:endParaRPr>
          </a:p>
        </p:txBody>
      </p:sp>
      <p:sp>
        <p:nvSpPr>
          <p:cNvPr id="9" name="TextBox 9"/>
          <p:cNvSpPr txBox="1"/>
          <p:nvPr/>
        </p:nvSpPr>
        <p:spPr>
          <a:xfrm>
            <a:off x="5763769" y="1320564"/>
            <a:ext cx="9591893" cy="833562"/>
          </a:xfrm>
          <a:prstGeom prst="rect">
            <a:avLst/>
          </a:prstGeom>
        </p:spPr>
        <p:txBody>
          <a:bodyPr wrap="square" lIns="0" tIns="0" rIns="0" bIns="0" rtlCol="0" anchor="t">
            <a:spAutoFit/>
          </a:bodyPr>
          <a:lstStyle/>
          <a:p>
            <a:pPr>
              <a:lnSpc>
                <a:spcPts val="6480"/>
              </a:lnSpc>
            </a:pPr>
            <a:r>
              <a:rPr lang="en-US" sz="5400" dirty="0" smtClean="0">
                <a:solidFill>
                  <a:srgbClr val="1C1C1C"/>
                </a:solidFill>
                <a:latin typeface="Poppins Ultra-Bold"/>
              </a:rPr>
              <a:t>Data Storage Organization</a:t>
            </a:r>
            <a:endParaRPr lang="en-US" sz="5400" dirty="0">
              <a:solidFill>
                <a:srgbClr val="1C1C1C"/>
              </a:solidFill>
              <a:latin typeface="Poppins Ultra-Bold"/>
            </a:endParaRPr>
          </a:p>
        </p:txBody>
      </p:sp>
      <p:sp>
        <p:nvSpPr>
          <p:cNvPr id="10" name="Freeform 10"/>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3836" y="2653236"/>
            <a:ext cx="13458453" cy="6642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7665956"/>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933450" y="2647824"/>
            <a:ext cx="2295725" cy="4991352"/>
            <a:chOff x="0" y="0"/>
            <a:chExt cx="604635" cy="1314595"/>
          </a:xfrm>
        </p:grpSpPr>
        <p:sp>
          <p:nvSpPr>
            <p:cNvPr id="4" name="Freeform 4"/>
            <p:cNvSpPr/>
            <p:nvPr/>
          </p:nvSpPr>
          <p:spPr>
            <a:xfrm>
              <a:off x="0" y="0"/>
              <a:ext cx="604635" cy="1314595"/>
            </a:xfrm>
            <a:custGeom>
              <a:avLst/>
              <a:gdLst/>
              <a:ahLst/>
              <a:cxnLst/>
              <a:rect l="l" t="t" r="r" b="b"/>
              <a:pathLst>
                <a:path w="604635" h="1314595">
                  <a:moveTo>
                    <a:pt x="118031" y="0"/>
                  </a:moveTo>
                  <a:lnTo>
                    <a:pt x="486604" y="0"/>
                  </a:lnTo>
                  <a:cubicBezTo>
                    <a:pt x="551791" y="0"/>
                    <a:pt x="604635" y="52844"/>
                    <a:pt x="604635" y="118031"/>
                  </a:cubicBezTo>
                  <a:lnTo>
                    <a:pt x="604635" y="1196563"/>
                  </a:lnTo>
                  <a:cubicBezTo>
                    <a:pt x="604635" y="1227867"/>
                    <a:pt x="592200" y="1257889"/>
                    <a:pt x="570065" y="1280024"/>
                  </a:cubicBezTo>
                  <a:cubicBezTo>
                    <a:pt x="547930" y="1302159"/>
                    <a:pt x="517908" y="1314595"/>
                    <a:pt x="486604" y="1314595"/>
                  </a:cubicBezTo>
                  <a:lnTo>
                    <a:pt x="118031" y="1314595"/>
                  </a:lnTo>
                  <a:cubicBezTo>
                    <a:pt x="86727" y="1314595"/>
                    <a:pt x="56706" y="1302159"/>
                    <a:pt x="34571" y="1280024"/>
                  </a:cubicBezTo>
                  <a:cubicBezTo>
                    <a:pt x="12435" y="1257889"/>
                    <a:pt x="0" y="1227867"/>
                    <a:pt x="0" y="1196563"/>
                  </a:cubicBezTo>
                  <a:lnTo>
                    <a:pt x="0" y="118031"/>
                  </a:lnTo>
                  <a:cubicBezTo>
                    <a:pt x="0" y="86727"/>
                    <a:pt x="12435" y="56706"/>
                    <a:pt x="34571" y="34571"/>
                  </a:cubicBezTo>
                  <a:cubicBezTo>
                    <a:pt x="56706" y="12435"/>
                    <a:pt x="86727" y="0"/>
                    <a:pt x="118031" y="0"/>
                  </a:cubicBezTo>
                  <a:close/>
                </a:path>
              </a:pathLst>
            </a:custGeom>
            <a:solidFill>
              <a:srgbClr val="FFC619"/>
            </a:solidFill>
          </p:spPr>
        </p:sp>
        <p:sp>
          <p:nvSpPr>
            <p:cNvPr id="5" name="TextBox 5"/>
            <p:cNvSpPr txBox="1"/>
            <p:nvPr/>
          </p:nvSpPr>
          <p:spPr>
            <a:xfrm>
              <a:off x="0" y="-38100"/>
              <a:ext cx="604635" cy="1352695"/>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933450" y="2647960"/>
            <a:ext cx="2059021" cy="1705532"/>
          </a:xfrm>
          <a:prstGeom prst="rect">
            <a:avLst/>
          </a:prstGeom>
        </p:spPr>
        <p:txBody>
          <a:bodyPr lIns="0" tIns="0" rIns="0" bIns="0" rtlCol="0" anchor="t">
            <a:spAutoFit/>
          </a:bodyPr>
          <a:lstStyle/>
          <a:p>
            <a:pPr algn="r">
              <a:lnSpc>
                <a:spcPts val="13999"/>
              </a:lnSpc>
            </a:pPr>
            <a:r>
              <a:rPr lang="en-US" sz="9600" dirty="0" smtClean="0">
                <a:solidFill>
                  <a:srgbClr val="FCFCFC"/>
                </a:solidFill>
                <a:latin typeface="Poppins Ultra-Bold"/>
              </a:rPr>
              <a:t>19</a:t>
            </a:r>
            <a:endParaRPr lang="en-US" sz="9999" dirty="0">
              <a:solidFill>
                <a:srgbClr val="FCFCFC"/>
              </a:solidFill>
              <a:latin typeface="Poppins Ultra-Bold"/>
            </a:endParaRPr>
          </a:p>
        </p:txBody>
      </p:sp>
      <p:sp>
        <p:nvSpPr>
          <p:cNvPr id="9" name="TextBox 9"/>
          <p:cNvSpPr txBox="1"/>
          <p:nvPr/>
        </p:nvSpPr>
        <p:spPr>
          <a:xfrm>
            <a:off x="8165494" y="1267321"/>
            <a:ext cx="9591893" cy="833562"/>
          </a:xfrm>
          <a:prstGeom prst="rect">
            <a:avLst/>
          </a:prstGeom>
        </p:spPr>
        <p:txBody>
          <a:bodyPr wrap="square" lIns="0" tIns="0" rIns="0" bIns="0" rtlCol="0" anchor="t">
            <a:spAutoFit/>
          </a:bodyPr>
          <a:lstStyle/>
          <a:p>
            <a:pPr>
              <a:lnSpc>
                <a:spcPts val="6480"/>
              </a:lnSpc>
            </a:pPr>
            <a:r>
              <a:rPr lang="en-US" sz="5400" dirty="0" smtClean="0">
                <a:solidFill>
                  <a:srgbClr val="1C1C1C"/>
                </a:solidFill>
                <a:latin typeface="Poppins Ultra-Bold"/>
              </a:rPr>
              <a:t>ER Diagram</a:t>
            </a:r>
            <a:endParaRPr lang="en-US" sz="5400" dirty="0">
              <a:solidFill>
                <a:srgbClr val="1C1C1C"/>
              </a:solidFill>
              <a:latin typeface="Poppins Ultra-Bold"/>
            </a:endParaRPr>
          </a:p>
        </p:txBody>
      </p:sp>
      <p:sp>
        <p:nvSpPr>
          <p:cNvPr id="10" name="Freeform 10"/>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5" name="TextBox 15"/>
          <p:cNvSpPr txBox="1"/>
          <p:nvPr/>
        </p:nvSpPr>
        <p:spPr>
          <a:xfrm>
            <a:off x="4495800" y="2252469"/>
            <a:ext cx="11636816" cy="1051570"/>
          </a:xfrm>
          <a:prstGeom prst="rect">
            <a:avLst/>
          </a:prstGeom>
        </p:spPr>
        <p:txBody>
          <a:bodyPr wrap="square" lIns="0" tIns="0" rIns="0" bIns="0" rtlCol="0" anchor="t">
            <a:spAutoFit/>
          </a:bodyPr>
          <a:lstStyle/>
          <a:p>
            <a:pPr algn="ctr">
              <a:lnSpc>
                <a:spcPts val="4060"/>
              </a:lnSpc>
            </a:pPr>
            <a:r>
              <a:rPr lang="en-US" sz="2800" dirty="0">
                <a:solidFill>
                  <a:srgbClr val="000000"/>
                </a:solidFill>
                <a:latin typeface="Canva Sans 1 Bold"/>
              </a:rPr>
              <a:t>"Here is a ER diagram illustrating the main states that the website can enter</a:t>
            </a:r>
            <a:r>
              <a:rPr lang="en-US" sz="2800" dirty="0" smtClean="0">
                <a:solidFill>
                  <a:srgbClr val="000000"/>
                </a:solidFill>
                <a:latin typeface="Canva Sans 1 Bold"/>
              </a:rPr>
              <a:t>.."</a:t>
            </a:r>
            <a:endParaRPr lang="en-US" sz="2800" dirty="0">
              <a:solidFill>
                <a:srgbClr val="000000"/>
              </a:solidFill>
              <a:latin typeface="Canva Sans 1 Bold"/>
            </a:endParaRPr>
          </a:p>
        </p:txBody>
      </p:sp>
      <p:pic>
        <p:nvPicPr>
          <p:cNvPr id="7" name="Picture 6"/>
          <p:cNvPicPr>
            <a:picLocks noChangeAspect="1"/>
          </p:cNvPicPr>
          <p:nvPr/>
        </p:nvPicPr>
        <p:blipFill rotWithShape="1">
          <a:blip r:embed="rId9"/>
          <a:srcRect t="4808" b="3313"/>
          <a:stretch/>
        </p:blipFill>
        <p:spPr>
          <a:xfrm>
            <a:off x="4475018" y="3771900"/>
            <a:ext cx="11945970" cy="5645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5544103"/>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95E57"/>
        </a:solidFill>
        <a:effectLst/>
      </p:bgPr>
    </p:bg>
    <p:spTree>
      <p:nvGrpSpPr>
        <p:cNvPr id="1" name=""/>
        <p:cNvGrpSpPr/>
        <p:nvPr/>
      </p:nvGrpSpPr>
      <p:grpSpPr>
        <a:xfrm>
          <a:off x="0" y="0"/>
          <a:ext cx="0" cy="0"/>
          <a:chOff x="0" y="0"/>
          <a:chExt cx="0" cy="0"/>
        </a:xfrm>
      </p:grpSpPr>
      <p:sp>
        <p:nvSpPr>
          <p:cNvPr id="2" name="Freeform 2"/>
          <p:cNvSpPr/>
          <p:nvPr/>
        </p:nvSpPr>
        <p:spPr>
          <a:xfrm>
            <a:off x="-791308" y="7236069"/>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652517" y="102870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2972252"/>
            <a:ext cx="14408450" cy="3219391"/>
          </a:xfrm>
          <a:prstGeom prst="rect">
            <a:avLst/>
          </a:prstGeom>
        </p:spPr>
        <p:txBody>
          <a:bodyPr lIns="0" tIns="0" rIns="0" bIns="0" rtlCol="0" anchor="t">
            <a:spAutoFit/>
          </a:bodyPr>
          <a:lstStyle/>
          <a:p>
            <a:pPr>
              <a:lnSpc>
                <a:spcPts val="11793"/>
              </a:lnSpc>
            </a:pPr>
            <a:r>
              <a:rPr lang="en-US" sz="11793">
                <a:solidFill>
                  <a:srgbClr val="FFFFFF"/>
                </a:solidFill>
                <a:latin typeface="Hagrid Bold"/>
              </a:rPr>
              <a:t>TESTING AND</a:t>
            </a:r>
          </a:p>
          <a:p>
            <a:pPr>
              <a:lnSpc>
                <a:spcPts val="11793"/>
              </a:lnSpc>
            </a:pPr>
            <a:r>
              <a:rPr lang="en-US" sz="11793">
                <a:solidFill>
                  <a:srgbClr val="FFFFFF"/>
                </a:solidFill>
                <a:latin typeface="Hagrid Bold"/>
              </a:rPr>
              <a:t>TESTING PLAN</a:t>
            </a:r>
          </a:p>
        </p:txBody>
      </p:sp>
      <p:sp>
        <p:nvSpPr>
          <p:cNvPr id="5" name="TextBox 5"/>
          <p:cNvSpPr txBox="1"/>
          <p:nvPr/>
        </p:nvSpPr>
        <p:spPr>
          <a:xfrm>
            <a:off x="13615001" y="8242714"/>
            <a:ext cx="2037517"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Bold"/>
              </a:rPr>
              <a:t>Software</a:t>
            </a:r>
          </a:p>
        </p:txBody>
      </p:sp>
      <p:sp>
        <p:nvSpPr>
          <p:cNvPr id="6" name="TextBox 6"/>
          <p:cNvSpPr txBox="1"/>
          <p:nvPr/>
        </p:nvSpPr>
        <p:spPr>
          <a:xfrm>
            <a:off x="12773798" y="8719038"/>
            <a:ext cx="4485502"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a:rPr>
              <a:t>Engineering | 2024</a:t>
            </a:r>
          </a:p>
        </p:txBody>
      </p:sp>
      <p:sp>
        <p:nvSpPr>
          <p:cNvPr id="7" name="TextBox 7"/>
          <p:cNvSpPr txBox="1"/>
          <p:nvPr/>
        </p:nvSpPr>
        <p:spPr>
          <a:xfrm>
            <a:off x="1028700" y="962025"/>
            <a:ext cx="4838700" cy="307777"/>
          </a:xfrm>
          <a:prstGeom prst="rect">
            <a:avLst/>
          </a:prstGeom>
        </p:spPr>
        <p:txBody>
          <a:bodyPr wrap="square" lIns="0" tIns="0" rIns="0" bIns="0" rtlCol="0" anchor="t">
            <a:spAutoFit/>
          </a:bodyPr>
          <a:lstStyle/>
          <a:p>
            <a:pPr>
              <a:lnSpc>
                <a:spcPts val="2400"/>
              </a:lnSpc>
            </a:pPr>
            <a:r>
              <a:rPr lang="en-US" sz="3200" dirty="0">
                <a:solidFill>
                  <a:srgbClr val="FFC619"/>
                </a:solidFill>
                <a:latin typeface="Poppins Ultra-Bold"/>
              </a:rPr>
              <a:t>Smart automated gate</a:t>
            </a:r>
          </a:p>
        </p:txBody>
      </p:sp>
      <p:sp>
        <p:nvSpPr>
          <p:cNvPr id="8" name="AutoShape 8"/>
          <p:cNvSpPr/>
          <p:nvPr/>
        </p:nvSpPr>
        <p:spPr>
          <a:xfrm flipV="1">
            <a:off x="7122761" y="8804763"/>
            <a:ext cx="6258866" cy="0"/>
          </a:xfrm>
          <a:prstGeom prst="line">
            <a:avLst/>
          </a:prstGeom>
          <a:ln w="38100" cap="flat">
            <a:solidFill>
              <a:srgbClr val="FFC619"/>
            </a:solidFill>
            <a:prstDash val="solid"/>
            <a:headEnd type="none" w="sm" len="sm"/>
            <a:tailEnd type="none" w="sm" len="sm"/>
          </a:ln>
        </p:spPr>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3971220" y="701040"/>
            <a:ext cx="1741758" cy="1741758"/>
          </a:xfrm>
          <a:custGeom>
            <a:avLst/>
            <a:gdLst/>
            <a:ahLst/>
            <a:cxnLst/>
            <a:rect l="l" t="t" r="r" b="b"/>
            <a:pathLst>
              <a:path w="1741758" h="1741758">
                <a:moveTo>
                  <a:pt x="0" y="0"/>
                </a:moveTo>
                <a:lnTo>
                  <a:pt x="1741758" y="0"/>
                </a:lnTo>
                <a:lnTo>
                  <a:pt x="1741758" y="1741758"/>
                </a:lnTo>
                <a:lnTo>
                  <a:pt x="0" y="174175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8" name="TextBox 8"/>
          <p:cNvSpPr txBox="1"/>
          <p:nvPr/>
        </p:nvSpPr>
        <p:spPr>
          <a:xfrm>
            <a:off x="14452995" y="1123078"/>
            <a:ext cx="993716" cy="897682"/>
          </a:xfrm>
          <a:prstGeom prst="rect">
            <a:avLst/>
          </a:prstGeom>
        </p:spPr>
        <p:txBody>
          <a:bodyPr wrap="square" lIns="0" tIns="0" rIns="0" bIns="0" rtlCol="0" anchor="t">
            <a:spAutoFit/>
          </a:bodyPr>
          <a:lstStyle/>
          <a:p>
            <a:pPr>
              <a:lnSpc>
                <a:spcPts val="6999"/>
              </a:lnSpc>
            </a:pPr>
            <a:r>
              <a:rPr lang="en-US" sz="5400" dirty="0" smtClean="0">
                <a:solidFill>
                  <a:srgbClr val="FCFCFC"/>
                </a:solidFill>
                <a:latin typeface="Poppins Ultra-Bold"/>
              </a:rPr>
              <a:t>20</a:t>
            </a:r>
            <a:endParaRPr lang="en-US" sz="4999" dirty="0">
              <a:solidFill>
                <a:srgbClr val="FCFCFC"/>
              </a:solidFill>
              <a:latin typeface="Poppins Ultra-Bold"/>
            </a:endParaRPr>
          </a:p>
        </p:txBody>
      </p:sp>
      <p:grpSp>
        <p:nvGrpSpPr>
          <p:cNvPr id="9" name="Group 9"/>
          <p:cNvGrpSpPr/>
          <p:nvPr/>
        </p:nvGrpSpPr>
        <p:grpSpPr>
          <a:xfrm>
            <a:off x="12229448" y="2637193"/>
            <a:ext cx="3483530" cy="3483516"/>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5046" r="-25046"/>
              </a:stretch>
            </a:blipFill>
          </p:spPr>
        </p:sp>
      </p:grpSp>
      <p:sp>
        <p:nvSpPr>
          <p:cNvPr id="11" name="TextBox 11"/>
          <p:cNvSpPr txBox="1"/>
          <p:nvPr/>
        </p:nvSpPr>
        <p:spPr>
          <a:xfrm>
            <a:off x="1609892" y="1945734"/>
            <a:ext cx="4681201" cy="981075"/>
          </a:xfrm>
          <a:prstGeom prst="rect">
            <a:avLst/>
          </a:prstGeom>
        </p:spPr>
        <p:txBody>
          <a:bodyPr lIns="0" tIns="0" rIns="0" bIns="0" rtlCol="0" anchor="t">
            <a:spAutoFit/>
          </a:bodyPr>
          <a:lstStyle/>
          <a:p>
            <a:pPr>
              <a:lnSpc>
                <a:spcPts val="7200"/>
              </a:lnSpc>
            </a:pPr>
            <a:r>
              <a:rPr lang="en-US" sz="6000">
                <a:solidFill>
                  <a:srgbClr val="000000"/>
                </a:solidFill>
                <a:latin typeface="Poppins Ultra-Bold"/>
              </a:rPr>
              <a:t>Tools</a:t>
            </a:r>
          </a:p>
        </p:txBody>
      </p:sp>
      <p:sp>
        <p:nvSpPr>
          <p:cNvPr id="12" name="TextBox 12"/>
          <p:cNvSpPr txBox="1"/>
          <p:nvPr/>
        </p:nvSpPr>
        <p:spPr>
          <a:xfrm>
            <a:off x="1609892" y="7588078"/>
            <a:ext cx="6373550" cy="701675"/>
          </a:xfrm>
          <a:prstGeom prst="rect">
            <a:avLst/>
          </a:prstGeom>
        </p:spPr>
        <p:txBody>
          <a:bodyPr lIns="0" tIns="0" rIns="0" bIns="0" rtlCol="0" anchor="t">
            <a:spAutoFit/>
          </a:bodyPr>
          <a:lstStyle/>
          <a:p>
            <a:pPr algn="just">
              <a:lnSpc>
                <a:spcPts val="2800"/>
              </a:lnSpc>
            </a:pPr>
            <a:r>
              <a:rPr lang="en-US" sz="2000" dirty="0">
                <a:solidFill>
                  <a:srgbClr val="1C1C1C"/>
                </a:solidFill>
                <a:latin typeface="Canva Sans 2"/>
              </a:rPr>
              <a:t>For code coverage we will use flutter command flutter test –coverage or a tool called CODECOV</a:t>
            </a:r>
          </a:p>
        </p:txBody>
      </p:sp>
      <p:sp>
        <p:nvSpPr>
          <p:cNvPr id="13" name="TextBox 13"/>
          <p:cNvSpPr txBox="1"/>
          <p:nvPr/>
        </p:nvSpPr>
        <p:spPr>
          <a:xfrm>
            <a:off x="1609892" y="5819008"/>
            <a:ext cx="4681201" cy="981075"/>
          </a:xfrm>
          <a:prstGeom prst="rect">
            <a:avLst/>
          </a:prstGeom>
        </p:spPr>
        <p:txBody>
          <a:bodyPr lIns="0" tIns="0" rIns="0" bIns="0" rtlCol="0" anchor="t">
            <a:spAutoFit/>
          </a:bodyPr>
          <a:lstStyle/>
          <a:p>
            <a:pPr>
              <a:lnSpc>
                <a:spcPts val="7200"/>
              </a:lnSpc>
            </a:pPr>
            <a:r>
              <a:rPr lang="en-US" sz="6000" dirty="0">
                <a:solidFill>
                  <a:srgbClr val="000000"/>
                </a:solidFill>
                <a:latin typeface="Poppins Ultra-Bold"/>
              </a:rPr>
              <a:t>using</a:t>
            </a:r>
          </a:p>
        </p:txBody>
      </p:sp>
      <p:sp>
        <p:nvSpPr>
          <p:cNvPr id="14" name="TextBox 14"/>
          <p:cNvSpPr txBox="1"/>
          <p:nvPr/>
        </p:nvSpPr>
        <p:spPr>
          <a:xfrm>
            <a:off x="1609892" y="7066909"/>
            <a:ext cx="4964098" cy="485775"/>
          </a:xfrm>
          <a:prstGeom prst="rect">
            <a:avLst/>
          </a:prstGeom>
        </p:spPr>
        <p:txBody>
          <a:bodyPr lIns="0" tIns="0" rIns="0" bIns="0" rtlCol="0" anchor="t">
            <a:spAutoFit/>
          </a:bodyPr>
          <a:lstStyle/>
          <a:p>
            <a:pPr>
              <a:lnSpc>
                <a:spcPts val="3600"/>
              </a:lnSpc>
            </a:pPr>
            <a:r>
              <a:rPr lang="en-US" sz="3000" dirty="0">
                <a:solidFill>
                  <a:srgbClr val="FFC619"/>
                </a:solidFill>
                <a:latin typeface="Poppins Ultra-Bold"/>
              </a:rPr>
              <a:t>Code coverage tools</a:t>
            </a:r>
          </a:p>
        </p:txBody>
      </p:sp>
      <p:sp>
        <p:nvSpPr>
          <p:cNvPr id="15" name="TextBox 15"/>
          <p:cNvSpPr txBox="1"/>
          <p:nvPr/>
        </p:nvSpPr>
        <p:spPr>
          <a:xfrm>
            <a:off x="9107797" y="7066909"/>
            <a:ext cx="4681201" cy="485775"/>
          </a:xfrm>
          <a:prstGeom prst="rect">
            <a:avLst/>
          </a:prstGeom>
        </p:spPr>
        <p:txBody>
          <a:bodyPr lIns="0" tIns="0" rIns="0" bIns="0" rtlCol="0" anchor="t">
            <a:spAutoFit/>
          </a:bodyPr>
          <a:lstStyle/>
          <a:p>
            <a:pPr>
              <a:lnSpc>
                <a:spcPts val="3600"/>
              </a:lnSpc>
            </a:pPr>
            <a:r>
              <a:rPr lang="en-US" sz="3000">
                <a:solidFill>
                  <a:srgbClr val="FFC619"/>
                </a:solidFill>
                <a:latin typeface="Poppins Ultra-Bold"/>
              </a:rPr>
              <a:t>Using mock objects</a:t>
            </a:r>
          </a:p>
        </p:txBody>
      </p:sp>
      <p:sp>
        <p:nvSpPr>
          <p:cNvPr id="16" name="TextBox 16"/>
          <p:cNvSpPr txBox="1"/>
          <p:nvPr/>
        </p:nvSpPr>
        <p:spPr>
          <a:xfrm>
            <a:off x="9107797" y="7588078"/>
            <a:ext cx="6373550" cy="701675"/>
          </a:xfrm>
          <a:prstGeom prst="rect">
            <a:avLst/>
          </a:prstGeom>
        </p:spPr>
        <p:txBody>
          <a:bodyPr lIns="0" tIns="0" rIns="0" bIns="0" rtlCol="0" anchor="t">
            <a:spAutoFit/>
          </a:bodyPr>
          <a:lstStyle/>
          <a:p>
            <a:pPr algn="just">
              <a:lnSpc>
                <a:spcPts val="2800"/>
              </a:lnSpc>
            </a:pPr>
            <a:r>
              <a:rPr lang="en-US" sz="2000" dirty="0">
                <a:solidFill>
                  <a:srgbClr val="1C1C1C"/>
                </a:solidFill>
                <a:latin typeface="Canva Sans 2"/>
              </a:rPr>
              <a:t>Mockito is a framework that will be used to test using mock objects</a:t>
            </a:r>
          </a:p>
        </p:txBody>
      </p:sp>
      <p:sp>
        <p:nvSpPr>
          <p:cNvPr id="17" name="TextBox 17"/>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8" name="TextBox 18"/>
          <p:cNvSpPr txBox="1"/>
          <p:nvPr/>
        </p:nvSpPr>
        <p:spPr>
          <a:xfrm>
            <a:off x="2337920" y="2788276"/>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Widget testing</a:t>
            </a:r>
          </a:p>
        </p:txBody>
      </p:sp>
      <p:sp>
        <p:nvSpPr>
          <p:cNvPr id="19" name="Freeform 19"/>
          <p:cNvSpPr/>
          <p:nvPr/>
        </p:nvSpPr>
        <p:spPr>
          <a:xfrm>
            <a:off x="1620021" y="3360842"/>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0" name="TextBox 20"/>
          <p:cNvSpPr txBox="1"/>
          <p:nvPr/>
        </p:nvSpPr>
        <p:spPr>
          <a:xfrm>
            <a:off x="2337920" y="3874126"/>
            <a:ext cx="4375941"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Unit testing</a:t>
            </a:r>
          </a:p>
        </p:txBody>
      </p:sp>
      <p:sp>
        <p:nvSpPr>
          <p:cNvPr id="21" name="Freeform 21"/>
          <p:cNvSpPr/>
          <p:nvPr/>
        </p:nvSpPr>
        <p:spPr>
          <a:xfrm>
            <a:off x="1620021" y="4446692"/>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2" name="TextBox 22"/>
          <p:cNvSpPr txBox="1"/>
          <p:nvPr/>
        </p:nvSpPr>
        <p:spPr>
          <a:xfrm>
            <a:off x="7072457" y="2788276"/>
            <a:ext cx="4822183"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Integration testing</a:t>
            </a:r>
          </a:p>
        </p:txBody>
      </p:sp>
      <p:sp>
        <p:nvSpPr>
          <p:cNvPr id="23" name="Freeform 23"/>
          <p:cNvSpPr/>
          <p:nvPr/>
        </p:nvSpPr>
        <p:spPr>
          <a:xfrm>
            <a:off x="6354557" y="3360842"/>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24" name="TextBox 24"/>
          <p:cNvSpPr txBox="1"/>
          <p:nvPr/>
        </p:nvSpPr>
        <p:spPr>
          <a:xfrm>
            <a:off x="7072457" y="3874126"/>
            <a:ext cx="4587319" cy="1079174"/>
          </a:xfrm>
          <a:prstGeom prst="rect">
            <a:avLst/>
          </a:prstGeom>
        </p:spPr>
        <p:txBody>
          <a:bodyPr lIns="0" tIns="0" rIns="0" bIns="0" rtlCol="0" anchor="t">
            <a:spAutoFit/>
          </a:bodyPr>
          <a:lstStyle/>
          <a:p>
            <a:pPr>
              <a:lnSpc>
                <a:spcPts val="9535"/>
              </a:lnSpc>
            </a:pPr>
            <a:r>
              <a:rPr lang="en-US" sz="3814" dirty="0">
                <a:solidFill>
                  <a:srgbClr val="1C1C1C"/>
                </a:solidFill>
                <a:latin typeface="Poppins Ultra-Bold"/>
              </a:rPr>
              <a:t>End to End testing</a:t>
            </a:r>
          </a:p>
        </p:txBody>
      </p:sp>
      <p:sp>
        <p:nvSpPr>
          <p:cNvPr id="25" name="Freeform 25"/>
          <p:cNvSpPr/>
          <p:nvPr/>
        </p:nvSpPr>
        <p:spPr>
          <a:xfrm>
            <a:off x="6354557" y="4446692"/>
            <a:ext cx="438866" cy="438866"/>
          </a:xfrm>
          <a:custGeom>
            <a:avLst/>
            <a:gdLst/>
            <a:ahLst/>
            <a:cxnLst/>
            <a:rect l="l" t="t" r="r" b="b"/>
            <a:pathLst>
              <a:path w="438866" h="438866">
                <a:moveTo>
                  <a:pt x="0" y="0"/>
                </a:moveTo>
                <a:lnTo>
                  <a:pt x="438866" y="0"/>
                </a:lnTo>
                <a:lnTo>
                  <a:pt x="438866" y="438866"/>
                </a:lnTo>
                <a:lnTo>
                  <a:pt x="0" y="4388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344000" y="6522672"/>
            <a:ext cx="2000307" cy="2000307"/>
          </a:xfrm>
          <a:custGeom>
            <a:avLst/>
            <a:gdLst/>
            <a:ahLst/>
            <a:cxnLst/>
            <a:rect l="l" t="t" r="r" b="b"/>
            <a:pathLst>
              <a:path w="2000307" h="2000307">
                <a:moveTo>
                  <a:pt x="0" y="0"/>
                </a:moveTo>
                <a:lnTo>
                  <a:pt x="2000307" y="0"/>
                </a:lnTo>
                <a:lnTo>
                  <a:pt x="2000307" y="2000307"/>
                </a:lnTo>
                <a:lnTo>
                  <a:pt x="0" y="20003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2" name="TextBox 12"/>
          <p:cNvSpPr txBox="1"/>
          <p:nvPr/>
        </p:nvSpPr>
        <p:spPr>
          <a:xfrm>
            <a:off x="877192" y="6850023"/>
            <a:ext cx="1104008" cy="1107996"/>
          </a:xfrm>
          <a:prstGeom prst="rect">
            <a:avLst/>
          </a:prstGeom>
        </p:spPr>
        <p:txBody>
          <a:bodyPr wrap="square" lIns="0" tIns="0" rIns="0" bIns="0" rtlCol="0" anchor="t">
            <a:spAutoFit/>
          </a:bodyPr>
          <a:lstStyle/>
          <a:p>
            <a:pPr>
              <a:lnSpc>
                <a:spcPts val="9073"/>
              </a:lnSpc>
            </a:pPr>
            <a:r>
              <a:rPr lang="en-US" sz="6481" dirty="0" smtClean="0">
                <a:solidFill>
                  <a:srgbClr val="FCFCFC"/>
                </a:solidFill>
                <a:latin typeface="Poppins Ultra-Bold"/>
              </a:rPr>
              <a:t>21</a:t>
            </a:r>
            <a:endParaRPr lang="en-US" sz="6481" dirty="0">
              <a:solidFill>
                <a:srgbClr val="FCFCFC"/>
              </a:solidFill>
              <a:latin typeface="Poppins Ultra-Bold"/>
            </a:endParaRPr>
          </a:p>
        </p:txBody>
      </p:sp>
      <p:sp>
        <p:nvSpPr>
          <p:cNvPr id="13" name="TextBox 13"/>
          <p:cNvSpPr txBox="1"/>
          <p:nvPr/>
        </p:nvSpPr>
        <p:spPr>
          <a:xfrm>
            <a:off x="7293683" y="782280"/>
            <a:ext cx="7968251" cy="1114425"/>
          </a:xfrm>
          <a:prstGeom prst="rect">
            <a:avLst/>
          </a:prstGeom>
        </p:spPr>
        <p:txBody>
          <a:bodyPr wrap="square" lIns="0" tIns="0" rIns="0" bIns="0" rtlCol="0" anchor="t">
            <a:spAutoFit/>
          </a:bodyPr>
          <a:lstStyle/>
          <a:p>
            <a:pPr>
              <a:lnSpc>
                <a:spcPts val="8399"/>
              </a:lnSpc>
            </a:pPr>
            <a:r>
              <a:rPr lang="en-US" sz="6999" dirty="0">
                <a:solidFill>
                  <a:srgbClr val="1C1C1C"/>
                </a:solidFill>
                <a:latin typeface="Poppins Ultra-Bold"/>
              </a:rPr>
              <a:t>Our Testing Plan</a:t>
            </a:r>
          </a:p>
        </p:txBody>
      </p:sp>
      <p:sp>
        <p:nvSpPr>
          <p:cNvPr id="18" name="TextBox 17"/>
          <p:cNvSpPr txBox="1"/>
          <p:nvPr/>
        </p:nvSpPr>
        <p:spPr>
          <a:xfrm>
            <a:off x="15662834" y="4820334"/>
            <a:ext cx="2115335" cy="646331"/>
          </a:xfrm>
          <a:prstGeom prst="rect">
            <a:avLst/>
          </a:prstGeom>
          <a:noFill/>
        </p:spPr>
        <p:txBody>
          <a:bodyPr wrap="square" rtlCol="0">
            <a:spAutoFit/>
          </a:bodyPr>
          <a:lstStyle/>
          <a:p>
            <a:pPr algn="ctr"/>
            <a:r>
              <a:rPr lang="en-US" dirty="0" smtClean="0"/>
              <a:t>Equivalence </a:t>
            </a:r>
            <a:r>
              <a:rPr lang="en-US" dirty="0"/>
              <a:t>partitioning (Email). </a:t>
            </a:r>
          </a:p>
        </p:txBody>
      </p:sp>
      <p:sp>
        <p:nvSpPr>
          <p:cNvPr id="19" name="TextBox 18"/>
          <p:cNvSpPr txBox="1"/>
          <p:nvPr/>
        </p:nvSpPr>
        <p:spPr>
          <a:xfrm>
            <a:off x="15662833" y="8554486"/>
            <a:ext cx="2115335" cy="646331"/>
          </a:xfrm>
          <a:prstGeom prst="rect">
            <a:avLst/>
          </a:prstGeom>
          <a:noFill/>
        </p:spPr>
        <p:txBody>
          <a:bodyPr wrap="square" rtlCol="0">
            <a:spAutoFit/>
          </a:bodyPr>
          <a:lstStyle/>
          <a:p>
            <a:pPr algn="ctr"/>
            <a:r>
              <a:rPr lang="en-US" dirty="0"/>
              <a:t>Boundary Value analysis (Email).</a:t>
            </a:r>
          </a:p>
        </p:txBody>
      </p:sp>
      <p:pic>
        <p:nvPicPr>
          <p:cNvPr id="10" name="Picture 9"/>
          <p:cNvPicPr>
            <a:picLocks noChangeAspect="1"/>
          </p:cNvPicPr>
          <p:nvPr/>
        </p:nvPicPr>
        <p:blipFill>
          <a:blip r:embed="rId8"/>
          <a:stretch>
            <a:fillRect/>
          </a:stretch>
        </p:blipFill>
        <p:spPr>
          <a:xfrm>
            <a:off x="7293682" y="7911858"/>
            <a:ext cx="7968251" cy="218152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3681" y="1951149"/>
            <a:ext cx="7968251" cy="5958883"/>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44306" y="2114781"/>
            <a:ext cx="4056493" cy="369466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344000" y="6522672"/>
            <a:ext cx="2000307" cy="2000307"/>
          </a:xfrm>
          <a:custGeom>
            <a:avLst/>
            <a:gdLst/>
            <a:ahLst/>
            <a:cxnLst/>
            <a:rect l="l" t="t" r="r" b="b"/>
            <a:pathLst>
              <a:path w="2000307" h="2000307">
                <a:moveTo>
                  <a:pt x="0" y="0"/>
                </a:moveTo>
                <a:lnTo>
                  <a:pt x="2000307" y="0"/>
                </a:lnTo>
                <a:lnTo>
                  <a:pt x="2000307" y="2000307"/>
                </a:lnTo>
                <a:lnTo>
                  <a:pt x="0" y="20003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2" name="TextBox 12"/>
          <p:cNvSpPr txBox="1"/>
          <p:nvPr/>
        </p:nvSpPr>
        <p:spPr>
          <a:xfrm>
            <a:off x="877192" y="6850023"/>
            <a:ext cx="1121815" cy="1107996"/>
          </a:xfrm>
          <a:prstGeom prst="rect">
            <a:avLst/>
          </a:prstGeom>
        </p:spPr>
        <p:txBody>
          <a:bodyPr lIns="0" tIns="0" rIns="0" bIns="0" rtlCol="0" anchor="t">
            <a:spAutoFit/>
          </a:bodyPr>
          <a:lstStyle/>
          <a:p>
            <a:pPr>
              <a:lnSpc>
                <a:spcPts val="9073"/>
              </a:lnSpc>
            </a:pPr>
            <a:r>
              <a:rPr lang="en-US" sz="6481" dirty="0" smtClean="0">
                <a:solidFill>
                  <a:srgbClr val="FCFCFC"/>
                </a:solidFill>
                <a:latin typeface="Poppins Ultra-Bold"/>
              </a:rPr>
              <a:t>22</a:t>
            </a:r>
            <a:endParaRPr lang="en-US" sz="6481" dirty="0">
              <a:solidFill>
                <a:srgbClr val="FCFCFC"/>
              </a:solidFill>
              <a:latin typeface="Poppins Ultra-Bold"/>
            </a:endParaRPr>
          </a:p>
        </p:txBody>
      </p:sp>
      <p:sp>
        <p:nvSpPr>
          <p:cNvPr id="13" name="TextBox 13"/>
          <p:cNvSpPr txBox="1"/>
          <p:nvPr/>
        </p:nvSpPr>
        <p:spPr>
          <a:xfrm>
            <a:off x="7293684" y="824883"/>
            <a:ext cx="7721346" cy="1114425"/>
          </a:xfrm>
          <a:prstGeom prst="rect">
            <a:avLst/>
          </a:prstGeom>
        </p:spPr>
        <p:txBody>
          <a:bodyPr lIns="0" tIns="0" rIns="0" bIns="0" rtlCol="0" anchor="t">
            <a:spAutoFit/>
          </a:bodyPr>
          <a:lstStyle/>
          <a:p>
            <a:pPr>
              <a:lnSpc>
                <a:spcPts val="8399"/>
              </a:lnSpc>
            </a:pPr>
            <a:r>
              <a:rPr lang="en-US" sz="6999">
                <a:solidFill>
                  <a:srgbClr val="1C1C1C"/>
                </a:solidFill>
                <a:latin typeface="Poppins Ultra-Bold"/>
              </a:rPr>
              <a:t>Our Testing Plan</a:t>
            </a:r>
          </a:p>
        </p:txBody>
      </p:sp>
      <p:pic>
        <p:nvPicPr>
          <p:cNvPr id="15" name="Picture 14"/>
          <p:cNvPicPr>
            <a:picLocks noChangeAspect="1"/>
          </p:cNvPicPr>
          <p:nvPr/>
        </p:nvPicPr>
        <p:blipFill>
          <a:blip r:embed="rId8"/>
          <a:stretch>
            <a:fillRect/>
          </a:stretch>
        </p:blipFill>
        <p:spPr>
          <a:xfrm>
            <a:off x="7293684" y="2063151"/>
            <a:ext cx="8172931" cy="5330172"/>
          </a:xfrm>
          <a:prstGeom prst="rect">
            <a:avLst/>
          </a:prstGeom>
        </p:spPr>
      </p:pic>
      <p:pic>
        <p:nvPicPr>
          <p:cNvPr id="16" name="Picture 15"/>
          <p:cNvPicPr>
            <a:picLocks noChangeAspect="1"/>
          </p:cNvPicPr>
          <p:nvPr/>
        </p:nvPicPr>
        <p:blipFill>
          <a:blip r:embed="rId9"/>
          <a:stretch>
            <a:fillRect/>
          </a:stretch>
        </p:blipFill>
        <p:spPr>
          <a:xfrm>
            <a:off x="7293683" y="7370463"/>
            <a:ext cx="8172931" cy="2270899"/>
          </a:xfrm>
          <a:prstGeom prst="rect">
            <a:avLst/>
          </a:prstGeom>
        </p:spPr>
      </p:pic>
      <p:sp>
        <p:nvSpPr>
          <p:cNvPr id="17" name="TextBox 16"/>
          <p:cNvSpPr txBox="1"/>
          <p:nvPr/>
        </p:nvSpPr>
        <p:spPr>
          <a:xfrm>
            <a:off x="15562796" y="4405071"/>
            <a:ext cx="2413007" cy="646331"/>
          </a:xfrm>
          <a:prstGeom prst="rect">
            <a:avLst/>
          </a:prstGeom>
          <a:noFill/>
        </p:spPr>
        <p:txBody>
          <a:bodyPr wrap="square" rtlCol="0">
            <a:spAutoFit/>
          </a:bodyPr>
          <a:lstStyle/>
          <a:p>
            <a:pPr algn="ctr"/>
            <a:r>
              <a:rPr lang="en-US" dirty="0"/>
              <a:t>Equivalence partitioning (Password)</a:t>
            </a:r>
          </a:p>
        </p:txBody>
      </p:sp>
      <p:sp>
        <p:nvSpPr>
          <p:cNvPr id="18" name="TextBox 17"/>
          <p:cNvSpPr txBox="1"/>
          <p:nvPr/>
        </p:nvSpPr>
        <p:spPr>
          <a:xfrm>
            <a:off x="15643582" y="8182746"/>
            <a:ext cx="2413007" cy="646331"/>
          </a:xfrm>
          <a:prstGeom prst="rect">
            <a:avLst/>
          </a:prstGeom>
          <a:noFill/>
        </p:spPr>
        <p:txBody>
          <a:bodyPr wrap="square" rtlCol="0">
            <a:spAutoFit/>
          </a:bodyPr>
          <a:lstStyle/>
          <a:p>
            <a:pPr algn="ctr"/>
            <a:r>
              <a:rPr lang="en-US" dirty="0"/>
              <a:t>Boundary Value analysis (Password). </a:t>
            </a:r>
          </a:p>
        </p:txBody>
      </p:sp>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t="13650" r="52662"/>
          <a:stretch/>
        </p:blipFill>
        <p:spPr>
          <a:xfrm>
            <a:off x="2344307" y="2171700"/>
            <a:ext cx="4056493" cy="365946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344000" y="6522672"/>
            <a:ext cx="2000307" cy="2000307"/>
          </a:xfrm>
          <a:custGeom>
            <a:avLst/>
            <a:gdLst/>
            <a:ahLst/>
            <a:cxnLst/>
            <a:rect l="l" t="t" r="r" b="b"/>
            <a:pathLst>
              <a:path w="2000307" h="2000307">
                <a:moveTo>
                  <a:pt x="0" y="0"/>
                </a:moveTo>
                <a:lnTo>
                  <a:pt x="2000307" y="0"/>
                </a:lnTo>
                <a:lnTo>
                  <a:pt x="2000307" y="2000307"/>
                </a:lnTo>
                <a:lnTo>
                  <a:pt x="0" y="20003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2" name="TextBox 12"/>
          <p:cNvSpPr txBox="1"/>
          <p:nvPr/>
        </p:nvSpPr>
        <p:spPr>
          <a:xfrm>
            <a:off x="877192" y="6850023"/>
            <a:ext cx="1121815" cy="1107996"/>
          </a:xfrm>
          <a:prstGeom prst="rect">
            <a:avLst/>
          </a:prstGeom>
        </p:spPr>
        <p:txBody>
          <a:bodyPr lIns="0" tIns="0" rIns="0" bIns="0" rtlCol="0" anchor="t">
            <a:spAutoFit/>
          </a:bodyPr>
          <a:lstStyle/>
          <a:p>
            <a:pPr>
              <a:lnSpc>
                <a:spcPts val="9073"/>
              </a:lnSpc>
            </a:pPr>
            <a:r>
              <a:rPr lang="en-US" sz="6481" dirty="0" smtClean="0">
                <a:solidFill>
                  <a:srgbClr val="FCFCFC"/>
                </a:solidFill>
                <a:latin typeface="Poppins Ultra-Bold"/>
              </a:rPr>
              <a:t>23</a:t>
            </a:r>
            <a:endParaRPr lang="en-US" sz="6481" dirty="0">
              <a:solidFill>
                <a:srgbClr val="FCFCFC"/>
              </a:solidFill>
              <a:latin typeface="Poppins Ultra-Bold"/>
            </a:endParaRPr>
          </a:p>
        </p:txBody>
      </p:sp>
      <p:sp>
        <p:nvSpPr>
          <p:cNvPr id="13" name="TextBox 13"/>
          <p:cNvSpPr txBox="1"/>
          <p:nvPr/>
        </p:nvSpPr>
        <p:spPr>
          <a:xfrm>
            <a:off x="7444269" y="827754"/>
            <a:ext cx="7721346" cy="1114425"/>
          </a:xfrm>
          <a:prstGeom prst="rect">
            <a:avLst/>
          </a:prstGeom>
        </p:spPr>
        <p:txBody>
          <a:bodyPr lIns="0" tIns="0" rIns="0" bIns="0" rtlCol="0" anchor="t">
            <a:spAutoFit/>
          </a:bodyPr>
          <a:lstStyle/>
          <a:p>
            <a:pPr>
              <a:lnSpc>
                <a:spcPts val="8399"/>
              </a:lnSpc>
            </a:pPr>
            <a:r>
              <a:rPr lang="en-US" sz="6999" dirty="0">
                <a:solidFill>
                  <a:srgbClr val="1C1C1C"/>
                </a:solidFill>
                <a:latin typeface="Poppins Ultra-Bold"/>
              </a:rPr>
              <a:t>Our Testing Plan</a:t>
            </a:r>
          </a:p>
        </p:txBody>
      </p:sp>
      <p:pic>
        <p:nvPicPr>
          <p:cNvPr id="14" name="Picture 13"/>
          <p:cNvPicPr>
            <a:picLocks noChangeAspect="1"/>
          </p:cNvPicPr>
          <p:nvPr/>
        </p:nvPicPr>
        <p:blipFill>
          <a:blip r:embed="rId8"/>
          <a:stretch>
            <a:fillRect/>
          </a:stretch>
        </p:blipFill>
        <p:spPr>
          <a:xfrm>
            <a:off x="7293684" y="2188432"/>
            <a:ext cx="8022516" cy="3717068"/>
          </a:xfrm>
          <a:prstGeom prst="rect">
            <a:avLst/>
          </a:prstGeom>
        </p:spPr>
      </p:pic>
      <p:pic>
        <p:nvPicPr>
          <p:cNvPr id="15" name="Picture 14"/>
          <p:cNvPicPr>
            <a:picLocks noChangeAspect="1"/>
          </p:cNvPicPr>
          <p:nvPr/>
        </p:nvPicPr>
        <p:blipFill>
          <a:blip r:embed="rId9"/>
          <a:stretch>
            <a:fillRect/>
          </a:stretch>
        </p:blipFill>
        <p:spPr>
          <a:xfrm>
            <a:off x="7293684" y="5905500"/>
            <a:ext cx="8022516" cy="2109152"/>
          </a:xfrm>
          <a:prstGeom prst="rect">
            <a:avLst/>
          </a:prstGeom>
        </p:spPr>
      </p:pic>
      <p:sp>
        <p:nvSpPr>
          <p:cNvPr id="16" name="TextBox 15"/>
          <p:cNvSpPr txBox="1"/>
          <p:nvPr/>
        </p:nvSpPr>
        <p:spPr>
          <a:xfrm>
            <a:off x="15509423" y="4046966"/>
            <a:ext cx="2519753" cy="646331"/>
          </a:xfrm>
          <a:prstGeom prst="rect">
            <a:avLst/>
          </a:prstGeom>
          <a:noFill/>
        </p:spPr>
        <p:txBody>
          <a:bodyPr wrap="square" rtlCol="0">
            <a:spAutoFit/>
          </a:bodyPr>
          <a:lstStyle/>
          <a:p>
            <a:pPr algn="ctr"/>
            <a:r>
              <a:rPr lang="en-US" dirty="0"/>
              <a:t>Equivalence partitioning (Username).</a:t>
            </a:r>
          </a:p>
        </p:txBody>
      </p:sp>
      <p:sp>
        <p:nvSpPr>
          <p:cNvPr id="17" name="TextBox 16"/>
          <p:cNvSpPr txBox="1"/>
          <p:nvPr/>
        </p:nvSpPr>
        <p:spPr>
          <a:xfrm>
            <a:off x="15514722" y="6814999"/>
            <a:ext cx="2519753" cy="646331"/>
          </a:xfrm>
          <a:prstGeom prst="rect">
            <a:avLst/>
          </a:prstGeom>
          <a:noFill/>
        </p:spPr>
        <p:txBody>
          <a:bodyPr wrap="square" rtlCol="0">
            <a:spAutoFit/>
          </a:bodyPr>
          <a:lstStyle/>
          <a:p>
            <a:pPr algn="ctr"/>
            <a:r>
              <a:rPr lang="en-US" dirty="0"/>
              <a:t>Boundary Value analysis (username)</a:t>
            </a:r>
          </a:p>
        </p:txBody>
      </p:sp>
      <p:pic>
        <p:nvPicPr>
          <p:cNvPr id="10" name="Picture 9"/>
          <p:cNvPicPr>
            <a:picLocks noChangeAspect="1"/>
          </p:cNvPicPr>
          <p:nvPr/>
        </p:nvPicPr>
        <p:blipFill>
          <a:blip r:embed="rId10"/>
          <a:stretch>
            <a:fillRect/>
          </a:stretch>
        </p:blipFill>
        <p:spPr>
          <a:xfrm>
            <a:off x="2351234" y="2324101"/>
            <a:ext cx="4056493" cy="35814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418438" y="3127367"/>
            <a:ext cx="2471890" cy="2471890"/>
          </a:xfrm>
          <a:custGeom>
            <a:avLst/>
            <a:gdLst/>
            <a:ahLst/>
            <a:cxnLst/>
            <a:rect l="l" t="t" r="r" b="b"/>
            <a:pathLst>
              <a:path w="2471890" h="2471890">
                <a:moveTo>
                  <a:pt x="0" y="0"/>
                </a:moveTo>
                <a:lnTo>
                  <a:pt x="2471890" y="0"/>
                </a:lnTo>
                <a:lnTo>
                  <a:pt x="2471890" y="2471890"/>
                </a:lnTo>
                <a:lnTo>
                  <a:pt x="0" y="24718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0" name="TextBox 10"/>
          <p:cNvSpPr txBox="1"/>
          <p:nvPr/>
        </p:nvSpPr>
        <p:spPr>
          <a:xfrm>
            <a:off x="777008" y="3436879"/>
            <a:ext cx="1754750" cy="1705532"/>
          </a:xfrm>
          <a:prstGeom prst="rect">
            <a:avLst/>
          </a:prstGeom>
        </p:spPr>
        <p:txBody>
          <a:bodyPr lIns="0" tIns="0" rIns="0" bIns="0" rtlCol="0" anchor="t">
            <a:spAutoFit/>
          </a:bodyPr>
          <a:lstStyle/>
          <a:p>
            <a:pPr>
              <a:lnSpc>
                <a:spcPts val="13999"/>
              </a:lnSpc>
            </a:pPr>
            <a:r>
              <a:rPr lang="en-US" sz="9999" dirty="0" smtClean="0">
                <a:solidFill>
                  <a:srgbClr val="FCFCFC"/>
                </a:solidFill>
                <a:latin typeface="Poppins Ultra-Bold"/>
              </a:rPr>
              <a:t>02</a:t>
            </a:r>
            <a:endParaRPr lang="en-US" sz="9999" dirty="0">
              <a:solidFill>
                <a:srgbClr val="FCFCFC"/>
              </a:solidFill>
              <a:latin typeface="Poppins Ultra-Bold"/>
            </a:endParaRPr>
          </a:p>
        </p:txBody>
      </p:sp>
      <p:sp>
        <p:nvSpPr>
          <p:cNvPr id="11" name="TextBox 11"/>
          <p:cNvSpPr txBox="1"/>
          <p:nvPr/>
        </p:nvSpPr>
        <p:spPr>
          <a:xfrm>
            <a:off x="3332439" y="2240334"/>
            <a:ext cx="12631226" cy="1059201"/>
          </a:xfrm>
          <a:prstGeom prst="rect">
            <a:avLst/>
          </a:prstGeom>
        </p:spPr>
        <p:txBody>
          <a:bodyPr lIns="0" tIns="0" rIns="0" bIns="0" rtlCol="0" anchor="t">
            <a:spAutoFit/>
          </a:bodyPr>
          <a:lstStyle/>
          <a:p>
            <a:pPr algn="ctr">
              <a:lnSpc>
                <a:spcPts val="8399"/>
              </a:lnSpc>
            </a:pPr>
            <a:r>
              <a:rPr lang="en-US" sz="6000" dirty="0" smtClean="0">
                <a:solidFill>
                  <a:srgbClr val="1C1C1C"/>
                </a:solidFill>
                <a:latin typeface="Poppins Ultra-Bold"/>
              </a:rPr>
              <a:t>PROJECT AIM</a:t>
            </a:r>
            <a:endParaRPr lang="en-US" sz="6000" dirty="0">
              <a:solidFill>
                <a:srgbClr val="1C1C1C"/>
              </a:solidFill>
              <a:latin typeface="Poppins Ultra-Bold"/>
            </a:endParaRPr>
          </a:p>
        </p:txBody>
      </p:sp>
      <p:sp>
        <p:nvSpPr>
          <p:cNvPr id="12" name="Rectangle 11"/>
          <p:cNvSpPr/>
          <p:nvPr/>
        </p:nvSpPr>
        <p:spPr>
          <a:xfrm>
            <a:off x="3555239" y="3924300"/>
            <a:ext cx="12185626" cy="3046988"/>
          </a:xfrm>
          <a:prstGeom prst="rect">
            <a:avLst/>
          </a:prstGeom>
        </p:spPr>
        <p:txBody>
          <a:bodyPr wrap="square">
            <a:spAutoFit/>
          </a:bodyPr>
          <a:lstStyle/>
          <a:p>
            <a:pPr algn="ctr"/>
            <a:r>
              <a:rPr lang="en-US" sz="3200" dirty="0">
                <a:latin typeface="Bahnschrift Light" panose="020B0502040204020203" pitchFamily="34" charset="0"/>
              </a:rPr>
              <a:t>The aim of the project is to design and implement a Smart Portal Access Control System capable of accurately determining the authorization status of vehicles based on their license plate numbers. The system will provide seamless 11 and efficient vehicle access management while enhancing security and user experience.</a:t>
            </a:r>
          </a:p>
        </p:txBody>
      </p:sp>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95E57"/>
        </a:solidFill>
        <a:effectLst/>
      </p:bgPr>
    </p:bg>
    <p:spTree>
      <p:nvGrpSpPr>
        <p:cNvPr id="1" name=""/>
        <p:cNvGrpSpPr/>
        <p:nvPr/>
      </p:nvGrpSpPr>
      <p:grpSpPr>
        <a:xfrm>
          <a:off x="0" y="0"/>
          <a:ext cx="0" cy="0"/>
          <a:chOff x="0" y="0"/>
          <a:chExt cx="0" cy="0"/>
        </a:xfrm>
      </p:grpSpPr>
      <p:sp>
        <p:nvSpPr>
          <p:cNvPr id="2" name="Freeform 2"/>
          <p:cNvSpPr/>
          <p:nvPr/>
        </p:nvSpPr>
        <p:spPr>
          <a:xfrm>
            <a:off x="-791308" y="7236069"/>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652517" y="102870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2367426" y="3753045"/>
            <a:ext cx="9992778" cy="2233379"/>
          </a:xfrm>
          <a:prstGeom prst="rect">
            <a:avLst/>
          </a:prstGeom>
        </p:spPr>
        <p:txBody>
          <a:bodyPr lIns="0" tIns="0" rIns="0" bIns="0" rtlCol="0" anchor="t">
            <a:spAutoFit/>
          </a:bodyPr>
          <a:lstStyle/>
          <a:p>
            <a:pPr>
              <a:lnSpc>
                <a:spcPts val="15956"/>
              </a:lnSpc>
            </a:pPr>
            <a:r>
              <a:rPr lang="en-US" sz="15956" dirty="0">
                <a:solidFill>
                  <a:srgbClr val="FFFFFF"/>
                </a:solidFill>
                <a:latin typeface="Hagrid Bold"/>
              </a:rPr>
              <a:t>THE END</a:t>
            </a:r>
          </a:p>
        </p:txBody>
      </p:sp>
      <p:sp>
        <p:nvSpPr>
          <p:cNvPr id="5" name="TextBox 5"/>
          <p:cNvSpPr txBox="1"/>
          <p:nvPr/>
        </p:nvSpPr>
        <p:spPr>
          <a:xfrm>
            <a:off x="13615001" y="8242714"/>
            <a:ext cx="2037517"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Bold"/>
              </a:rPr>
              <a:t>Software  </a:t>
            </a:r>
          </a:p>
        </p:txBody>
      </p:sp>
      <p:sp>
        <p:nvSpPr>
          <p:cNvPr id="6" name="TextBox 6"/>
          <p:cNvSpPr txBox="1"/>
          <p:nvPr/>
        </p:nvSpPr>
        <p:spPr>
          <a:xfrm>
            <a:off x="12773798" y="8719038"/>
            <a:ext cx="4485502"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a:rPr>
              <a:t>Engineering | 2024</a:t>
            </a:r>
          </a:p>
        </p:txBody>
      </p:sp>
      <p:sp>
        <p:nvSpPr>
          <p:cNvPr id="7" name="TextBox 7"/>
          <p:cNvSpPr txBox="1"/>
          <p:nvPr/>
        </p:nvSpPr>
        <p:spPr>
          <a:xfrm>
            <a:off x="1028700" y="962025"/>
            <a:ext cx="4914900" cy="307777"/>
          </a:xfrm>
          <a:prstGeom prst="rect">
            <a:avLst/>
          </a:prstGeom>
        </p:spPr>
        <p:txBody>
          <a:bodyPr wrap="square" lIns="0" tIns="0" rIns="0" bIns="0" rtlCol="0" anchor="t">
            <a:spAutoFit/>
          </a:bodyPr>
          <a:lstStyle/>
          <a:p>
            <a:pPr>
              <a:lnSpc>
                <a:spcPts val="2400"/>
              </a:lnSpc>
            </a:pPr>
            <a:r>
              <a:rPr lang="en-US" sz="3200" dirty="0">
                <a:solidFill>
                  <a:srgbClr val="FFC619"/>
                </a:solidFill>
                <a:latin typeface="Poppins Ultra-Bold"/>
              </a:rPr>
              <a:t>Smart automated gate</a:t>
            </a:r>
          </a:p>
        </p:txBody>
      </p:sp>
      <p:sp>
        <p:nvSpPr>
          <p:cNvPr id="8" name="AutoShape 8"/>
          <p:cNvSpPr/>
          <p:nvPr/>
        </p:nvSpPr>
        <p:spPr>
          <a:xfrm flipV="1">
            <a:off x="7122761" y="8804763"/>
            <a:ext cx="6258866" cy="0"/>
          </a:xfrm>
          <a:prstGeom prst="line">
            <a:avLst/>
          </a:prstGeom>
          <a:ln w="38100" cap="flat">
            <a:solidFill>
              <a:srgbClr val="FFC619"/>
            </a:solidFill>
            <a:prstDash val="solid"/>
            <a:headEnd type="none" w="sm" len="sm"/>
            <a:tailEnd type="none" w="sm" len="sm"/>
          </a:ln>
        </p:spPr>
      </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rot="-5400000">
            <a:off x="12849225" y="3314700"/>
            <a:ext cx="7315200" cy="3657600"/>
          </a:xfrm>
          <a:custGeom>
            <a:avLst/>
            <a:gdLst/>
            <a:ahLst/>
            <a:cxnLst/>
            <a:rect l="l" t="t" r="r" b="b"/>
            <a:pathLst>
              <a:path w="7315200" h="3657600">
                <a:moveTo>
                  <a:pt x="0" y="0"/>
                </a:moveTo>
                <a:lnTo>
                  <a:pt x="7315200" y="0"/>
                </a:lnTo>
                <a:lnTo>
                  <a:pt x="7315200" y="3657600"/>
                </a:lnTo>
                <a:lnTo>
                  <a:pt x="0" y="36576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4516456" y="3400425"/>
            <a:ext cx="10732554" cy="2336801"/>
          </a:xfrm>
          <a:prstGeom prst="rect">
            <a:avLst/>
          </a:prstGeom>
        </p:spPr>
        <p:txBody>
          <a:bodyPr lIns="0" tIns="0" rIns="0" bIns="0" rtlCol="0" anchor="t">
            <a:spAutoFit/>
          </a:bodyPr>
          <a:lstStyle/>
          <a:p>
            <a:pPr>
              <a:lnSpc>
                <a:spcPts val="18199"/>
              </a:lnSpc>
            </a:pPr>
            <a:r>
              <a:rPr lang="en-US" sz="12999">
                <a:solidFill>
                  <a:srgbClr val="1C1C1C"/>
                </a:solidFill>
                <a:latin typeface="Poppins Ultra-Bold"/>
              </a:rPr>
              <a:t>Thank You</a:t>
            </a:r>
          </a:p>
        </p:txBody>
      </p:sp>
      <p:sp>
        <p:nvSpPr>
          <p:cNvPr id="4" name="Freeform 4"/>
          <p:cNvSpPr/>
          <p:nvPr/>
        </p:nvSpPr>
        <p:spPr>
          <a:xfrm flipH="1">
            <a:off x="0" y="5887038"/>
            <a:ext cx="4399962" cy="4399962"/>
          </a:xfrm>
          <a:custGeom>
            <a:avLst/>
            <a:gdLst/>
            <a:ahLst/>
            <a:cxnLst/>
            <a:rect l="l" t="t" r="r" b="b"/>
            <a:pathLst>
              <a:path w="4399962" h="4399962">
                <a:moveTo>
                  <a:pt x="4399962" y="0"/>
                </a:moveTo>
                <a:lnTo>
                  <a:pt x="0" y="0"/>
                </a:lnTo>
                <a:lnTo>
                  <a:pt x="0" y="4399962"/>
                </a:lnTo>
                <a:lnTo>
                  <a:pt x="4399962" y="4399962"/>
                </a:lnTo>
                <a:lnTo>
                  <a:pt x="4399962"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9688614" y="5815600"/>
            <a:ext cx="3798786" cy="516349"/>
          </a:xfrm>
          <a:custGeom>
            <a:avLst/>
            <a:gdLst/>
            <a:ahLst/>
            <a:cxnLst/>
            <a:rect l="l" t="t" r="r" b="b"/>
            <a:pathLst>
              <a:path w="4238684" h="516349">
                <a:moveTo>
                  <a:pt x="0" y="0"/>
                </a:moveTo>
                <a:lnTo>
                  <a:pt x="4238684" y="0"/>
                </a:lnTo>
                <a:lnTo>
                  <a:pt x="4238684" y="516349"/>
                </a:lnTo>
                <a:lnTo>
                  <a:pt x="0" y="51634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TextBox 6"/>
          <p:cNvSpPr txBox="1"/>
          <p:nvPr/>
        </p:nvSpPr>
        <p:spPr>
          <a:xfrm>
            <a:off x="4516456" y="5622924"/>
            <a:ext cx="5172158" cy="901700"/>
          </a:xfrm>
          <a:prstGeom prst="rect">
            <a:avLst/>
          </a:prstGeom>
        </p:spPr>
        <p:txBody>
          <a:bodyPr lIns="0" tIns="0" rIns="0" bIns="0" rtlCol="0" anchor="t">
            <a:spAutoFit/>
          </a:bodyPr>
          <a:lstStyle/>
          <a:p>
            <a:pPr>
              <a:lnSpc>
                <a:spcPts val="7000"/>
              </a:lnSpc>
            </a:pPr>
            <a:r>
              <a:rPr lang="en-US" sz="5400" dirty="0">
                <a:solidFill>
                  <a:srgbClr val="1C1C1C"/>
                </a:solidFill>
                <a:latin typeface="Poppins Ultra-Bold"/>
              </a:rPr>
              <a:t>For your time</a:t>
            </a: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762000" y="1533990"/>
            <a:ext cx="2471890" cy="2471890"/>
          </a:xfrm>
          <a:custGeom>
            <a:avLst/>
            <a:gdLst/>
            <a:ahLst/>
            <a:cxnLst/>
            <a:rect l="l" t="t" r="r" b="b"/>
            <a:pathLst>
              <a:path w="2471890" h="2471890">
                <a:moveTo>
                  <a:pt x="0" y="0"/>
                </a:moveTo>
                <a:lnTo>
                  <a:pt x="2471890" y="0"/>
                </a:lnTo>
                <a:lnTo>
                  <a:pt x="2471890" y="2471890"/>
                </a:lnTo>
                <a:lnTo>
                  <a:pt x="0" y="24718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TextBox 9"/>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0" name="TextBox 10"/>
          <p:cNvSpPr txBox="1"/>
          <p:nvPr/>
        </p:nvSpPr>
        <p:spPr>
          <a:xfrm>
            <a:off x="1120570" y="1843502"/>
            <a:ext cx="1754750" cy="1705532"/>
          </a:xfrm>
          <a:prstGeom prst="rect">
            <a:avLst/>
          </a:prstGeom>
        </p:spPr>
        <p:txBody>
          <a:bodyPr lIns="0" tIns="0" rIns="0" bIns="0" rtlCol="0" anchor="t">
            <a:spAutoFit/>
          </a:bodyPr>
          <a:lstStyle/>
          <a:p>
            <a:pPr>
              <a:lnSpc>
                <a:spcPts val="13999"/>
              </a:lnSpc>
            </a:pPr>
            <a:r>
              <a:rPr lang="en-US" sz="9999" dirty="0" smtClean="0">
                <a:solidFill>
                  <a:srgbClr val="FCFCFC"/>
                </a:solidFill>
                <a:latin typeface="Poppins Ultra-Bold"/>
              </a:rPr>
              <a:t>03</a:t>
            </a:r>
            <a:endParaRPr lang="en-US" sz="9999" dirty="0">
              <a:solidFill>
                <a:srgbClr val="FCFCFC"/>
              </a:solidFill>
              <a:latin typeface="Poppins Ultra-Bold"/>
            </a:endParaRPr>
          </a:p>
        </p:txBody>
      </p:sp>
      <p:sp>
        <p:nvSpPr>
          <p:cNvPr id="11" name="TextBox 11"/>
          <p:cNvSpPr txBox="1"/>
          <p:nvPr/>
        </p:nvSpPr>
        <p:spPr>
          <a:xfrm>
            <a:off x="2890328" y="800100"/>
            <a:ext cx="13134102" cy="2136419"/>
          </a:xfrm>
          <a:prstGeom prst="rect">
            <a:avLst/>
          </a:prstGeom>
        </p:spPr>
        <p:txBody>
          <a:bodyPr wrap="square" lIns="0" tIns="0" rIns="0" bIns="0" rtlCol="0" anchor="t">
            <a:spAutoFit/>
          </a:bodyPr>
          <a:lstStyle/>
          <a:p>
            <a:pPr algn="ctr">
              <a:lnSpc>
                <a:spcPts val="8399"/>
              </a:lnSpc>
            </a:pPr>
            <a:r>
              <a:rPr lang="en-US" sz="5400" dirty="0" smtClean="0">
                <a:solidFill>
                  <a:srgbClr val="1C1C1C"/>
                </a:solidFill>
                <a:latin typeface="Poppins Ultra-Bold"/>
              </a:rPr>
              <a:t>Context Diagram</a:t>
            </a:r>
          </a:p>
          <a:p>
            <a:pPr algn="ctr">
              <a:lnSpc>
                <a:spcPts val="8399"/>
              </a:lnSpc>
            </a:pPr>
            <a:r>
              <a:rPr lang="en-US" sz="5400" dirty="0" smtClean="0">
                <a:solidFill>
                  <a:srgbClr val="1C1C1C"/>
                </a:solidFill>
                <a:latin typeface="Poppins Ultra-Bold"/>
              </a:rPr>
              <a:t>Scope Of The Project</a:t>
            </a:r>
            <a:endParaRPr lang="en-US" sz="5400" dirty="0">
              <a:solidFill>
                <a:srgbClr val="1C1C1C"/>
              </a:solidFill>
              <a:latin typeface="Poppins Ultra-Bold"/>
            </a:endParaRPr>
          </a:p>
        </p:txBody>
      </p:sp>
      <p:pic>
        <p:nvPicPr>
          <p:cNvPr id="8" name="Picture 7"/>
          <p:cNvPicPr>
            <a:picLocks noChangeAspect="1"/>
          </p:cNvPicPr>
          <p:nvPr/>
        </p:nvPicPr>
        <p:blipFill>
          <a:blip r:embed="rId8"/>
          <a:stretch>
            <a:fillRect/>
          </a:stretch>
        </p:blipFill>
        <p:spPr>
          <a:xfrm>
            <a:off x="4128117" y="3566352"/>
            <a:ext cx="10658524" cy="58803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1916153"/>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7" name="Group 7"/>
          <p:cNvGrpSpPr/>
          <p:nvPr/>
        </p:nvGrpSpPr>
        <p:grpSpPr>
          <a:xfrm>
            <a:off x="742950" y="1121548"/>
            <a:ext cx="2627489" cy="1313744"/>
            <a:chOff x="0" y="0"/>
            <a:chExt cx="812800" cy="406400"/>
          </a:xfrm>
        </p:grpSpPr>
        <p:sp>
          <p:nvSpPr>
            <p:cNvPr id="8" name="Freeform 8"/>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C619"/>
            </a:solidFill>
          </p:spPr>
        </p:sp>
        <p:sp>
          <p:nvSpPr>
            <p:cNvPr id="9" name="TextBox 9"/>
            <p:cNvSpPr txBox="1"/>
            <p:nvPr/>
          </p:nvSpPr>
          <p:spPr>
            <a:xfrm>
              <a:off x="0" y="-28575"/>
              <a:ext cx="812800" cy="434975"/>
            </a:xfrm>
            <a:prstGeom prst="rect">
              <a:avLst/>
            </a:prstGeom>
          </p:spPr>
          <p:txBody>
            <a:bodyPr lIns="50800" tIns="50800" rIns="50800" bIns="50800" rtlCol="0" anchor="ctr"/>
            <a:lstStyle/>
            <a:p>
              <a:pPr algn="ctr">
                <a:lnSpc>
                  <a:spcPts val="2400"/>
                </a:lnSpc>
              </a:pPr>
              <a:endParaRPr/>
            </a:p>
          </p:txBody>
        </p:sp>
      </p:grpSp>
      <p:grpSp>
        <p:nvGrpSpPr>
          <p:cNvPr id="10" name="Group 10"/>
          <p:cNvGrpSpPr/>
          <p:nvPr/>
        </p:nvGrpSpPr>
        <p:grpSpPr>
          <a:xfrm>
            <a:off x="4142534" y="1924047"/>
            <a:ext cx="10002932" cy="1814434"/>
            <a:chOff x="0" y="0"/>
            <a:chExt cx="2240474" cy="406400"/>
          </a:xfrm>
        </p:grpSpPr>
        <p:sp>
          <p:nvSpPr>
            <p:cNvPr id="11" name="Freeform 11"/>
            <p:cNvSpPr/>
            <p:nvPr/>
          </p:nvSpPr>
          <p:spPr>
            <a:xfrm>
              <a:off x="0" y="0"/>
              <a:ext cx="2240474" cy="406400"/>
            </a:xfrm>
            <a:custGeom>
              <a:avLst/>
              <a:gdLst/>
              <a:ahLst/>
              <a:cxnLst/>
              <a:rect l="l" t="t" r="r" b="b"/>
              <a:pathLst>
                <a:path w="2240474" h="406400">
                  <a:moveTo>
                    <a:pt x="2037274" y="0"/>
                  </a:moveTo>
                  <a:cubicBezTo>
                    <a:pt x="2149498" y="0"/>
                    <a:pt x="2240474" y="90976"/>
                    <a:pt x="2240474" y="203200"/>
                  </a:cubicBezTo>
                  <a:cubicBezTo>
                    <a:pt x="2240474" y="315424"/>
                    <a:pt x="2149498" y="406400"/>
                    <a:pt x="2037274" y="406400"/>
                  </a:cubicBezTo>
                  <a:lnTo>
                    <a:pt x="203200" y="406400"/>
                  </a:lnTo>
                  <a:cubicBezTo>
                    <a:pt x="90976" y="406400"/>
                    <a:pt x="0" y="315424"/>
                    <a:pt x="0" y="203200"/>
                  </a:cubicBezTo>
                  <a:cubicBezTo>
                    <a:pt x="0" y="90976"/>
                    <a:pt x="90976" y="0"/>
                    <a:pt x="203200" y="0"/>
                  </a:cubicBezTo>
                  <a:close/>
                </a:path>
              </a:pathLst>
            </a:custGeom>
            <a:solidFill>
              <a:srgbClr val="FFC619"/>
            </a:solidFill>
          </p:spPr>
        </p:sp>
        <p:sp>
          <p:nvSpPr>
            <p:cNvPr id="12" name="TextBox 12"/>
            <p:cNvSpPr txBox="1"/>
            <p:nvPr/>
          </p:nvSpPr>
          <p:spPr>
            <a:xfrm>
              <a:off x="0" y="-28575"/>
              <a:ext cx="2240474" cy="434975"/>
            </a:xfrm>
            <a:prstGeom prst="rect">
              <a:avLst/>
            </a:prstGeom>
          </p:spPr>
          <p:txBody>
            <a:bodyPr lIns="50800" tIns="50800" rIns="50800" bIns="50800" rtlCol="0" anchor="ctr"/>
            <a:lstStyle/>
            <a:p>
              <a:pPr algn="ctr">
                <a:lnSpc>
                  <a:spcPts val="2400"/>
                </a:lnSpc>
              </a:pPr>
              <a:endParaRPr/>
            </a:p>
          </p:txBody>
        </p:sp>
      </p:grpSp>
      <p:sp>
        <p:nvSpPr>
          <p:cNvPr id="13" name="TextBox 13"/>
          <p:cNvSpPr txBox="1"/>
          <p:nvPr/>
        </p:nvSpPr>
        <p:spPr>
          <a:xfrm>
            <a:off x="4693552" y="2383589"/>
            <a:ext cx="9022448" cy="787908"/>
          </a:xfrm>
          <a:prstGeom prst="rect">
            <a:avLst/>
          </a:prstGeom>
        </p:spPr>
        <p:txBody>
          <a:bodyPr wrap="square" lIns="0" tIns="0" rIns="0" bIns="0" rtlCol="0" anchor="t">
            <a:spAutoFit/>
          </a:bodyPr>
          <a:lstStyle/>
          <a:p>
            <a:pPr algn="ctr">
              <a:lnSpc>
                <a:spcPts val="6360"/>
              </a:lnSpc>
            </a:pPr>
            <a:r>
              <a:rPr lang="en-US" sz="4800" dirty="0">
                <a:solidFill>
                  <a:schemeClr val="bg1"/>
                </a:solidFill>
                <a:latin typeface="Poppins Ultra-Bold"/>
              </a:rPr>
              <a:t>Related existing systems</a:t>
            </a:r>
          </a:p>
        </p:txBody>
      </p:sp>
      <p:sp>
        <p:nvSpPr>
          <p:cNvPr id="14" name="TextBox 14"/>
          <p:cNvSpPr txBox="1"/>
          <p:nvPr/>
        </p:nvSpPr>
        <p:spPr>
          <a:xfrm>
            <a:off x="1431768" y="1152226"/>
            <a:ext cx="1249852" cy="1231363"/>
          </a:xfrm>
          <a:prstGeom prst="rect">
            <a:avLst/>
          </a:prstGeom>
        </p:spPr>
        <p:txBody>
          <a:bodyPr lIns="0" tIns="0" rIns="0" bIns="0" rtlCol="0" anchor="t">
            <a:spAutoFit/>
          </a:bodyPr>
          <a:lstStyle/>
          <a:p>
            <a:pPr>
              <a:lnSpc>
                <a:spcPts val="10136"/>
              </a:lnSpc>
            </a:pPr>
            <a:r>
              <a:rPr lang="en-US" sz="7240" dirty="0" smtClean="0">
                <a:solidFill>
                  <a:srgbClr val="FCFCFC"/>
                </a:solidFill>
                <a:latin typeface="Poppins Ultra-Bold"/>
              </a:rPr>
              <a:t>04</a:t>
            </a:r>
            <a:endParaRPr lang="en-US" sz="7240" dirty="0">
              <a:solidFill>
                <a:srgbClr val="FCFCFC"/>
              </a:solidFill>
              <a:latin typeface="Poppins Ultra-Bold"/>
            </a:endParaRPr>
          </a:p>
        </p:txBody>
      </p:sp>
      <p:sp>
        <p:nvSpPr>
          <p:cNvPr id="15" name="TextBox 15"/>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16" name="TextBox 16"/>
          <p:cNvSpPr txBox="1"/>
          <p:nvPr/>
        </p:nvSpPr>
        <p:spPr>
          <a:xfrm>
            <a:off x="913702" y="4725491"/>
            <a:ext cx="16448546" cy="1189749"/>
          </a:xfrm>
          <a:prstGeom prst="rect">
            <a:avLst/>
          </a:prstGeom>
        </p:spPr>
        <p:txBody>
          <a:bodyPr lIns="0" tIns="0" rIns="0" bIns="0" rtlCol="0" anchor="t">
            <a:spAutoFit/>
          </a:bodyPr>
          <a:lstStyle/>
          <a:p>
            <a:pPr algn="ctr">
              <a:lnSpc>
                <a:spcPts val="4759"/>
              </a:lnSpc>
            </a:pPr>
            <a:r>
              <a:rPr lang="en-US" sz="3399" dirty="0">
                <a:solidFill>
                  <a:srgbClr val="000000"/>
                </a:solidFill>
                <a:latin typeface="Bahnschrift Light" panose="020B0502040204020203" pitchFamily="34" charset="0"/>
              </a:rPr>
              <a:t>Here we show you some examples of a model of a smart automatic gate that operates </a:t>
            </a:r>
            <a:r>
              <a:rPr lang="en-US" sz="3399" dirty="0" smtClean="0">
                <a:solidFill>
                  <a:srgbClr val="000000"/>
                </a:solidFill>
                <a:latin typeface="Bahnschrift Light" panose="020B0502040204020203" pitchFamily="34" charset="0"/>
              </a:rPr>
              <a:t>remotely..</a:t>
            </a:r>
            <a:endParaRPr lang="en-US" sz="3399" dirty="0">
              <a:solidFill>
                <a:srgbClr val="000000"/>
              </a:solidFill>
              <a:latin typeface="Bahnschrift Light" panose="020B0502040204020203" pitchFamily="34" charset="0"/>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grpSp>
        <p:nvGrpSpPr>
          <p:cNvPr id="10" name="Group 10"/>
          <p:cNvGrpSpPr/>
          <p:nvPr/>
        </p:nvGrpSpPr>
        <p:grpSpPr>
          <a:xfrm>
            <a:off x="378634" y="2563387"/>
            <a:ext cx="2455564" cy="4338988"/>
            <a:chOff x="0" y="0"/>
            <a:chExt cx="604635" cy="1068392"/>
          </a:xfrm>
        </p:grpSpPr>
        <p:sp>
          <p:nvSpPr>
            <p:cNvPr id="11" name="Freeform 11"/>
            <p:cNvSpPr/>
            <p:nvPr/>
          </p:nvSpPr>
          <p:spPr>
            <a:xfrm>
              <a:off x="0" y="0"/>
              <a:ext cx="604635" cy="1068392"/>
            </a:xfrm>
            <a:custGeom>
              <a:avLst/>
              <a:gdLst/>
              <a:ahLst/>
              <a:cxnLst/>
              <a:rect l="l" t="t" r="r" b="b"/>
              <a:pathLst>
                <a:path w="604635" h="1068392">
                  <a:moveTo>
                    <a:pt x="110348" y="0"/>
                  </a:moveTo>
                  <a:lnTo>
                    <a:pt x="494287" y="0"/>
                  </a:lnTo>
                  <a:cubicBezTo>
                    <a:pt x="523553" y="0"/>
                    <a:pt x="551621" y="11626"/>
                    <a:pt x="572315" y="32320"/>
                  </a:cubicBezTo>
                  <a:cubicBezTo>
                    <a:pt x="593009" y="53015"/>
                    <a:pt x="604635" y="81082"/>
                    <a:pt x="604635" y="110348"/>
                  </a:cubicBezTo>
                  <a:lnTo>
                    <a:pt x="604635" y="958044"/>
                  </a:lnTo>
                  <a:cubicBezTo>
                    <a:pt x="604635" y="987310"/>
                    <a:pt x="593009" y="1015378"/>
                    <a:pt x="572315" y="1036072"/>
                  </a:cubicBezTo>
                  <a:cubicBezTo>
                    <a:pt x="551621" y="1056766"/>
                    <a:pt x="523553" y="1068392"/>
                    <a:pt x="494287" y="1068392"/>
                  </a:cubicBezTo>
                  <a:lnTo>
                    <a:pt x="110348" y="1068392"/>
                  </a:lnTo>
                  <a:cubicBezTo>
                    <a:pt x="81082" y="1068392"/>
                    <a:pt x="53015" y="1056766"/>
                    <a:pt x="32320" y="1036072"/>
                  </a:cubicBezTo>
                  <a:cubicBezTo>
                    <a:pt x="11626" y="1015378"/>
                    <a:pt x="0" y="987310"/>
                    <a:pt x="0" y="958044"/>
                  </a:cubicBezTo>
                  <a:lnTo>
                    <a:pt x="0" y="110348"/>
                  </a:lnTo>
                  <a:cubicBezTo>
                    <a:pt x="0" y="81082"/>
                    <a:pt x="11626" y="53015"/>
                    <a:pt x="32320" y="32320"/>
                  </a:cubicBezTo>
                  <a:cubicBezTo>
                    <a:pt x="53015" y="11626"/>
                    <a:pt x="81082" y="0"/>
                    <a:pt x="110348" y="0"/>
                  </a:cubicBezTo>
                  <a:close/>
                </a:path>
              </a:pathLst>
            </a:custGeom>
            <a:solidFill>
              <a:srgbClr val="FFC619"/>
            </a:solidFill>
          </p:spPr>
        </p:sp>
        <p:sp>
          <p:nvSpPr>
            <p:cNvPr id="12" name="TextBox 12"/>
            <p:cNvSpPr txBox="1"/>
            <p:nvPr/>
          </p:nvSpPr>
          <p:spPr>
            <a:xfrm>
              <a:off x="0" y="-38100"/>
              <a:ext cx="604635" cy="110649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63761" y="2744631"/>
            <a:ext cx="1835408" cy="1826782"/>
          </a:xfrm>
          <a:prstGeom prst="rect">
            <a:avLst/>
          </a:prstGeom>
        </p:spPr>
        <p:txBody>
          <a:bodyPr lIns="0" tIns="0" rIns="0" bIns="0" rtlCol="0" anchor="t">
            <a:spAutoFit/>
          </a:bodyPr>
          <a:lstStyle/>
          <a:p>
            <a:pPr algn="r">
              <a:lnSpc>
                <a:spcPts val="14974"/>
              </a:lnSpc>
            </a:pPr>
            <a:r>
              <a:rPr lang="en-US" sz="8800" dirty="0" smtClean="0">
                <a:solidFill>
                  <a:srgbClr val="FCFCFC"/>
                </a:solidFill>
                <a:latin typeface="Poppins Ultra-Bold"/>
              </a:rPr>
              <a:t>05</a:t>
            </a:r>
            <a:endParaRPr lang="en-US" sz="10696" dirty="0">
              <a:solidFill>
                <a:srgbClr val="FCFCFC"/>
              </a:solidFill>
              <a:latin typeface="Poppins Ultra-Bold"/>
            </a:endParaRPr>
          </a:p>
        </p:txBody>
      </p:sp>
      <p:sp>
        <p:nvSpPr>
          <p:cNvPr id="18" name="TextBox 18"/>
          <p:cNvSpPr txBox="1"/>
          <p:nvPr/>
        </p:nvSpPr>
        <p:spPr>
          <a:xfrm>
            <a:off x="3651107" y="725946"/>
            <a:ext cx="1292549" cy="769076"/>
          </a:xfrm>
          <a:prstGeom prst="rect">
            <a:avLst/>
          </a:prstGeom>
        </p:spPr>
        <p:txBody>
          <a:bodyPr lIns="0" tIns="0" rIns="0" bIns="0" rtlCol="0" anchor="t">
            <a:spAutoFit/>
          </a:bodyPr>
          <a:lstStyle/>
          <a:p>
            <a:pPr>
              <a:lnSpc>
                <a:spcPts val="5989"/>
              </a:lnSpc>
            </a:pPr>
            <a:r>
              <a:rPr lang="en-US" sz="4278" dirty="0">
                <a:solidFill>
                  <a:srgbClr val="FFC619"/>
                </a:solidFill>
                <a:latin typeface="Poppins Ultra-Bold"/>
              </a:rPr>
              <a:t>01.</a:t>
            </a:r>
          </a:p>
        </p:txBody>
      </p:sp>
      <p:sp>
        <p:nvSpPr>
          <p:cNvPr id="19" name="TextBox 19"/>
          <p:cNvSpPr txBox="1"/>
          <p:nvPr/>
        </p:nvSpPr>
        <p:spPr>
          <a:xfrm>
            <a:off x="8498624" y="725946"/>
            <a:ext cx="1292549" cy="769076"/>
          </a:xfrm>
          <a:prstGeom prst="rect">
            <a:avLst/>
          </a:prstGeom>
        </p:spPr>
        <p:txBody>
          <a:bodyPr lIns="0" tIns="0" rIns="0" bIns="0" rtlCol="0" anchor="t">
            <a:spAutoFit/>
          </a:bodyPr>
          <a:lstStyle/>
          <a:p>
            <a:pPr>
              <a:lnSpc>
                <a:spcPts val="5989"/>
              </a:lnSpc>
            </a:pPr>
            <a:r>
              <a:rPr lang="en-US" sz="4278" dirty="0">
                <a:solidFill>
                  <a:srgbClr val="FFC619"/>
                </a:solidFill>
                <a:latin typeface="Poppins Ultra-Bold"/>
              </a:rPr>
              <a:t>02.</a:t>
            </a:r>
          </a:p>
        </p:txBody>
      </p:sp>
      <p:sp>
        <p:nvSpPr>
          <p:cNvPr id="20" name="TextBox 20"/>
          <p:cNvSpPr txBox="1"/>
          <p:nvPr/>
        </p:nvSpPr>
        <p:spPr>
          <a:xfrm>
            <a:off x="13304577" y="725946"/>
            <a:ext cx="1292549" cy="769076"/>
          </a:xfrm>
          <a:prstGeom prst="rect">
            <a:avLst/>
          </a:prstGeom>
        </p:spPr>
        <p:txBody>
          <a:bodyPr lIns="0" tIns="0" rIns="0" bIns="0" rtlCol="0" anchor="t">
            <a:spAutoFit/>
          </a:bodyPr>
          <a:lstStyle/>
          <a:p>
            <a:pPr>
              <a:lnSpc>
                <a:spcPts val="5989"/>
              </a:lnSpc>
            </a:pPr>
            <a:r>
              <a:rPr lang="en-US" sz="4278" dirty="0">
                <a:solidFill>
                  <a:srgbClr val="FFC619"/>
                </a:solidFill>
                <a:latin typeface="Poppins Ultra-Bold"/>
              </a:rPr>
              <a:t>03.</a:t>
            </a: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41139" y="1523027"/>
            <a:ext cx="4458700" cy="293520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86550" y="1523027"/>
            <a:ext cx="4458701" cy="2935204"/>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131962" y="1530005"/>
            <a:ext cx="4458700" cy="293520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62600" y="4737133"/>
            <a:ext cx="9667866" cy="4876800"/>
          </a:xfrm>
          <a:prstGeom prst="rect">
            <a:avLst/>
          </a:prstGeom>
          <a:ln>
            <a:noFill/>
          </a:ln>
          <a:effectLst>
            <a:outerShdw blurRad="292100" dist="139700" dir="2700000" algn="tl" rotWithShape="0">
              <a:srgbClr val="333333">
                <a:alpha val="65000"/>
              </a:srgbClr>
            </a:outerShdw>
          </a:effectLst>
        </p:spPr>
      </p:pic>
      <p:cxnSp>
        <p:nvCxnSpPr>
          <p:cNvPr id="17" name="Elbow Connector 16"/>
          <p:cNvCxnSpPr/>
          <p:nvPr/>
        </p:nvCxnSpPr>
        <p:spPr>
          <a:xfrm>
            <a:off x="3441139" y="4458230"/>
            <a:ext cx="2731061" cy="7614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5" name="Elbow Connector 24"/>
          <p:cNvCxnSpPr/>
          <p:nvPr/>
        </p:nvCxnSpPr>
        <p:spPr>
          <a:xfrm rot="10800000" flipV="1">
            <a:off x="14597127" y="4458230"/>
            <a:ext cx="2979681" cy="7614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a:off x="9677400" y="4486236"/>
            <a:ext cx="554713" cy="1647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H="1" flipV="1">
            <a:off x="0" y="0"/>
            <a:ext cx="2769935" cy="2769935"/>
          </a:xfrm>
          <a:custGeom>
            <a:avLst/>
            <a:gdLst/>
            <a:ahLst/>
            <a:cxnLst/>
            <a:rect l="l" t="t" r="r" b="b"/>
            <a:pathLst>
              <a:path w="2769935" h="2769935">
                <a:moveTo>
                  <a:pt x="2769935" y="2769935"/>
                </a:moveTo>
                <a:lnTo>
                  <a:pt x="0" y="2769935"/>
                </a:lnTo>
                <a:lnTo>
                  <a:pt x="0" y="0"/>
                </a:lnTo>
                <a:lnTo>
                  <a:pt x="2769935" y="0"/>
                </a:lnTo>
                <a:lnTo>
                  <a:pt x="2769935" y="2769935"/>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990600" y="3314700"/>
            <a:ext cx="2275631" cy="2275631"/>
          </a:xfrm>
          <a:custGeom>
            <a:avLst/>
            <a:gdLst/>
            <a:ahLst/>
            <a:cxnLst/>
            <a:rect l="l" t="t" r="r" b="b"/>
            <a:pathLst>
              <a:path w="2275631" h="2275631">
                <a:moveTo>
                  <a:pt x="0" y="0"/>
                </a:moveTo>
                <a:lnTo>
                  <a:pt x="2275631" y="0"/>
                </a:lnTo>
                <a:lnTo>
                  <a:pt x="2275631" y="2275631"/>
                </a:lnTo>
                <a:lnTo>
                  <a:pt x="0" y="227563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1" name="TextBox 21"/>
          <p:cNvSpPr txBox="1"/>
          <p:nvPr/>
        </p:nvSpPr>
        <p:spPr>
          <a:xfrm>
            <a:off x="4522099" y="1126181"/>
            <a:ext cx="11098902" cy="1231106"/>
          </a:xfrm>
          <a:prstGeom prst="rect">
            <a:avLst/>
          </a:prstGeom>
        </p:spPr>
        <p:txBody>
          <a:bodyPr wrap="square" lIns="0" tIns="0" rIns="0" bIns="0" rtlCol="0" anchor="t">
            <a:spAutoFit/>
          </a:bodyPr>
          <a:lstStyle/>
          <a:p>
            <a:pPr>
              <a:lnSpc>
                <a:spcPts val="9628"/>
              </a:lnSpc>
            </a:pPr>
            <a:r>
              <a:rPr lang="en-US" sz="7200" dirty="0" smtClean="0">
                <a:solidFill>
                  <a:srgbClr val="1C1C1C"/>
                </a:solidFill>
                <a:latin typeface="Poppins Ultra-Bold"/>
              </a:rPr>
              <a:t>Smart Automated Gate</a:t>
            </a:r>
            <a:endParaRPr lang="en-US" sz="7200" dirty="0">
              <a:solidFill>
                <a:srgbClr val="1C1C1C"/>
              </a:solidFill>
              <a:latin typeface="Poppins Ultra-Bold"/>
            </a:endParaRPr>
          </a:p>
        </p:txBody>
      </p:sp>
      <p:sp>
        <p:nvSpPr>
          <p:cNvPr id="22" name="TextBox 22"/>
          <p:cNvSpPr txBox="1"/>
          <p:nvPr/>
        </p:nvSpPr>
        <p:spPr>
          <a:xfrm>
            <a:off x="308468" y="9610075"/>
            <a:ext cx="3061970" cy="307777"/>
          </a:xfrm>
          <a:prstGeom prst="rect">
            <a:avLst/>
          </a:prstGeom>
        </p:spPr>
        <p:txBody>
          <a:bodyPr lIns="0" tIns="0" rIns="0" bIns="0" rtlCol="0" anchor="t">
            <a:spAutoFit/>
          </a:bodyPr>
          <a:lstStyle/>
          <a:p>
            <a:pPr>
              <a:lnSpc>
                <a:spcPts val="2400"/>
              </a:lnSpc>
            </a:pPr>
            <a:r>
              <a:rPr lang="en-US" sz="2000" dirty="0">
                <a:solidFill>
                  <a:srgbClr val="FFC619"/>
                </a:solidFill>
                <a:latin typeface="Poppins Ultra-Bold"/>
              </a:rPr>
              <a:t>Smart automated gate</a:t>
            </a:r>
          </a:p>
        </p:txBody>
      </p:sp>
      <p:sp>
        <p:nvSpPr>
          <p:cNvPr id="23" name="TextBox 23"/>
          <p:cNvSpPr txBox="1"/>
          <p:nvPr/>
        </p:nvSpPr>
        <p:spPr>
          <a:xfrm>
            <a:off x="4051179" y="2769935"/>
            <a:ext cx="3650692" cy="6463308"/>
          </a:xfrm>
          <a:prstGeom prst="rect">
            <a:avLst/>
          </a:prstGeom>
        </p:spPr>
        <p:txBody>
          <a:bodyPr wrap="square" lIns="0" tIns="0" rIns="0" bIns="0" rtlCol="0" anchor="t">
            <a:spAutoFit/>
          </a:bodyPr>
          <a:lstStyle/>
          <a:p>
            <a:pPr algn="ctr">
              <a:lnSpc>
                <a:spcPts val="7195"/>
              </a:lnSpc>
            </a:pPr>
            <a:r>
              <a:rPr lang="en-US" sz="2800" dirty="0">
                <a:solidFill>
                  <a:srgbClr val="000000"/>
                </a:solidFill>
                <a:latin typeface="Bahnschrift Light" panose="020B0502040204020203" pitchFamily="34" charset="0"/>
              </a:rPr>
              <a:t>"Here we </a:t>
            </a:r>
            <a:r>
              <a:rPr lang="en-US" sz="2800" dirty="0" smtClean="0">
                <a:solidFill>
                  <a:srgbClr val="000000"/>
                </a:solidFill>
                <a:latin typeface="Bahnschrift Light" panose="020B0502040204020203" pitchFamily="34" charset="0"/>
              </a:rPr>
              <a:t>presenting </a:t>
            </a:r>
            <a:r>
              <a:rPr lang="en-US" sz="2800" dirty="0">
                <a:solidFill>
                  <a:srgbClr val="000000"/>
                </a:solidFill>
                <a:latin typeface="Bahnschrift Light" panose="020B0502040204020203" pitchFamily="34" charset="0"/>
              </a:rPr>
              <a:t>our website that embodies the concept of the smart automated </a:t>
            </a:r>
            <a:r>
              <a:rPr lang="en-US" sz="2800" dirty="0" smtClean="0">
                <a:solidFill>
                  <a:srgbClr val="000000"/>
                </a:solidFill>
                <a:latin typeface="Bahnschrift Light" panose="020B0502040204020203" pitchFamily="34" charset="0"/>
              </a:rPr>
              <a:t>gate. </a:t>
            </a:r>
            <a:r>
              <a:rPr lang="en-US" sz="2800" dirty="0">
                <a:solidFill>
                  <a:srgbClr val="000000"/>
                </a:solidFill>
                <a:latin typeface="Bahnschrift Light" panose="020B0502040204020203" pitchFamily="34" charset="0"/>
              </a:rPr>
              <a:t>Let us now begin with the detailed explanation..."</a:t>
            </a:r>
          </a:p>
        </p:txBody>
      </p:sp>
      <p:sp>
        <p:nvSpPr>
          <p:cNvPr id="24" name="TextBox 24"/>
          <p:cNvSpPr txBox="1"/>
          <p:nvPr/>
        </p:nvSpPr>
        <p:spPr>
          <a:xfrm>
            <a:off x="1514172" y="3824811"/>
            <a:ext cx="1448162" cy="1255408"/>
          </a:xfrm>
          <a:prstGeom prst="rect">
            <a:avLst/>
          </a:prstGeom>
        </p:spPr>
        <p:txBody>
          <a:bodyPr lIns="0" tIns="0" rIns="0" bIns="0" rtlCol="0" anchor="t">
            <a:spAutoFit/>
          </a:bodyPr>
          <a:lstStyle/>
          <a:p>
            <a:pPr>
              <a:lnSpc>
                <a:spcPts val="10322"/>
              </a:lnSpc>
            </a:pPr>
            <a:r>
              <a:rPr lang="en-US" sz="7373" dirty="0" smtClean="0">
                <a:solidFill>
                  <a:srgbClr val="FCFCFC"/>
                </a:solidFill>
                <a:latin typeface="Poppins Ultra-Bold"/>
              </a:rPr>
              <a:t>06</a:t>
            </a:r>
            <a:endParaRPr lang="en-US" sz="7373" dirty="0">
              <a:solidFill>
                <a:srgbClr val="FCFCFC"/>
              </a:solidFill>
              <a:latin typeface="Poppins Ultra-Bold"/>
            </a:endParaRPr>
          </a:p>
        </p:txBody>
      </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00674" y="2769935"/>
            <a:ext cx="9076133" cy="646330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95E57"/>
        </a:solidFill>
        <a:effectLst/>
      </p:bgPr>
    </p:bg>
    <p:spTree>
      <p:nvGrpSpPr>
        <p:cNvPr id="1" name=""/>
        <p:cNvGrpSpPr/>
        <p:nvPr/>
      </p:nvGrpSpPr>
      <p:grpSpPr>
        <a:xfrm>
          <a:off x="0" y="0"/>
          <a:ext cx="0" cy="0"/>
          <a:chOff x="0" y="0"/>
          <a:chExt cx="0" cy="0"/>
        </a:xfrm>
      </p:grpSpPr>
      <p:sp>
        <p:nvSpPr>
          <p:cNvPr id="2" name="Freeform 2"/>
          <p:cNvSpPr/>
          <p:nvPr/>
        </p:nvSpPr>
        <p:spPr>
          <a:xfrm>
            <a:off x="-791308" y="7236069"/>
            <a:ext cx="3425483" cy="3425483"/>
          </a:xfrm>
          <a:custGeom>
            <a:avLst/>
            <a:gdLst/>
            <a:ahLst/>
            <a:cxnLst/>
            <a:rect l="l" t="t" r="r" b="b"/>
            <a:pathLst>
              <a:path w="3425483" h="3425483">
                <a:moveTo>
                  <a:pt x="0" y="0"/>
                </a:moveTo>
                <a:lnTo>
                  <a:pt x="3425483" y="0"/>
                </a:lnTo>
                <a:lnTo>
                  <a:pt x="3425483" y="3425483"/>
                </a:lnTo>
                <a:lnTo>
                  <a:pt x="0" y="34254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652517" y="1028700"/>
            <a:ext cx="1606783" cy="2955620"/>
          </a:xfrm>
          <a:custGeom>
            <a:avLst/>
            <a:gdLst/>
            <a:ahLst/>
            <a:cxnLst/>
            <a:rect l="l" t="t" r="r" b="b"/>
            <a:pathLst>
              <a:path w="1606783" h="2955620">
                <a:moveTo>
                  <a:pt x="0" y="0"/>
                </a:moveTo>
                <a:lnTo>
                  <a:pt x="1606783" y="0"/>
                </a:lnTo>
                <a:lnTo>
                  <a:pt x="1606783" y="2955620"/>
                </a:lnTo>
                <a:lnTo>
                  <a:pt x="0" y="295562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1028700" y="3000827"/>
            <a:ext cx="14408450" cy="3740091"/>
          </a:xfrm>
          <a:prstGeom prst="rect">
            <a:avLst/>
          </a:prstGeom>
        </p:spPr>
        <p:txBody>
          <a:bodyPr lIns="0" tIns="0" rIns="0" bIns="0" rtlCol="0" anchor="t">
            <a:spAutoFit/>
          </a:bodyPr>
          <a:lstStyle/>
          <a:p>
            <a:pPr>
              <a:lnSpc>
                <a:spcPts val="13677"/>
              </a:lnSpc>
            </a:pPr>
            <a:r>
              <a:rPr lang="en-US" sz="13677" dirty="0">
                <a:solidFill>
                  <a:srgbClr val="FFFFFF"/>
                </a:solidFill>
                <a:latin typeface="Hagrid Bold"/>
              </a:rPr>
              <a:t>FUNCTIONAL REQUAIRMENT</a:t>
            </a:r>
          </a:p>
        </p:txBody>
      </p:sp>
      <p:sp>
        <p:nvSpPr>
          <p:cNvPr id="5" name="TextBox 5"/>
          <p:cNvSpPr txBox="1"/>
          <p:nvPr/>
        </p:nvSpPr>
        <p:spPr>
          <a:xfrm>
            <a:off x="13615001" y="8242714"/>
            <a:ext cx="2037517"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Bold"/>
              </a:rPr>
              <a:t>Software</a:t>
            </a:r>
          </a:p>
        </p:txBody>
      </p:sp>
      <p:sp>
        <p:nvSpPr>
          <p:cNvPr id="6" name="TextBox 6"/>
          <p:cNvSpPr txBox="1"/>
          <p:nvPr/>
        </p:nvSpPr>
        <p:spPr>
          <a:xfrm>
            <a:off x="12773798" y="8719038"/>
            <a:ext cx="4485502" cy="539262"/>
          </a:xfrm>
          <a:prstGeom prst="rect">
            <a:avLst/>
          </a:prstGeom>
        </p:spPr>
        <p:txBody>
          <a:bodyPr lIns="0" tIns="0" rIns="0" bIns="0" rtlCol="0" anchor="t">
            <a:spAutoFit/>
          </a:bodyPr>
          <a:lstStyle/>
          <a:p>
            <a:pPr algn="r">
              <a:lnSpc>
                <a:spcPts val="4401"/>
              </a:lnSpc>
            </a:pPr>
            <a:r>
              <a:rPr lang="en-US" sz="3144">
                <a:solidFill>
                  <a:srgbClr val="FFC619"/>
                </a:solidFill>
                <a:latin typeface="DM Sans"/>
              </a:rPr>
              <a:t>Engineering | 2024</a:t>
            </a:r>
          </a:p>
        </p:txBody>
      </p:sp>
      <p:sp>
        <p:nvSpPr>
          <p:cNvPr id="7" name="TextBox 7"/>
          <p:cNvSpPr txBox="1"/>
          <p:nvPr/>
        </p:nvSpPr>
        <p:spPr>
          <a:xfrm>
            <a:off x="1028700" y="962025"/>
            <a:ext cx="4991100" cy="307777"/>
          </a:xfrm>
          <a:prstGeom prst="rect">
            <a:avLst/>
          </a:prstGeom>
        </p:spPr>
        <p:txBody>
          <a:bodyPr wrap="square" lIns="0" tIns="0" rIns="0" bIns="0" rtlCol="0" anchor="t">
            <a:spAutoFit/>
          </a:bodyPr>
          <a:lstStyle/>
          <a:p>
            <a:pPr>
              <a:lnSpc>
                <a:spcPts val="2400"/>
              </a:lnSpc>
            </a:pPr>
            <a:r>
              <a:rPr lang="en-US" sz="3200" dirty="0">
                <a:solidFill>
                  <a:srgbClr val="FFC619"/>
                </a:solidFill>
                <a:latin typeface="Poppins Ultra-Bold"/>
              </a:rPr>
              <a:t>Smart automated gate</a:t>
            </a:r>
          </a:p>
        </p:txBody>
      </p:sp>
      <p:sp>
        <p:nvSpPr>
          <p:cNvPr id="8" name="AutoShape 8"/>
          <p:cNvSpPr/>
          <p:nvPr/>
        </p:nvSpPr>
        <p:spPr>
          <a:xfrm flipV="1">
            <a:off x="7122761" y="8804763"/>
            <a:ext cx="6258866" cy="0"/>
          </a:xfrm>
          <a:prstGeom prst="line">
            <a:avLst/>
          </a:prstGeom>
          <a:ln w="38100" cap="flat">
            <a:solidFill>
              <a:srgbClr val="FFC619"/>
            </a:solidFill>
            <a:prstDash val="solid"/>
            <a:headEnd type="none" w="sm" len="sm"/>
            <a:tailEnd type="none" w="sm" len="sm"/>
          </a:ln>
        </p:spPr>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2" name="Freeform 2"/>
          <p:cNvSpPr/>
          <p:nvPr/>
        </p:nvSpPr>
        <p:spPr>
          <a:xfrm flipV="1">
            <a:off x="15518065" y="0"/>
            <a:ext cx="2769935" cy="2769935"/>
          </a:xfrm>
          <a:custGeom>
            <a:avLst/>
            <a:gdLst/>
            <a:ahLst/>
            <a:cxnLst/>
            <a:rect l="l" t="t" r="r" b="b"/>
            <a:pathLst>
              <a:path w="2769935" h="2769935">
                <a:moveTo>
                  <a:pt x="0" y="2769935"/>
                </a:moveTo>
                <a:lnTo>
                  <a:pt x="2769935" y="2769935"/>
                </a:lnTo>
                <a:lnTo>
                  <a:pt x="2769935" y="0"/>
                </a:lnTo>
                <a:lnTo>
                  <a:pt x="0" y="0"/>
                </a:lnTo>
                <a:lnTo>
                  <a:pt x="0" y="2769935"/>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7576807" y="9589688"/>
            <a:ext cx="402724" cy="402724"/>
          </a:xfrm>
          <a:custGeom>
            <a:avLst/>
            <a:gdLst/>
            <a:ahLst/>
            <a:cxnLst/>
            <a:rect l="l" t="t" r="r" b="b"/>
            <a:pathLst>
              <a:path w="402724" h="402724">
                <a:moveTo>
                  <a:pt x="0" y="0"/>
                </a:moveTo>
                <a:lnTo>
                  <a:pt x="402725" y="0"/>
                </a:lnTo>
                <a:lnTo>
                  <a:pt x="402725" y="402724"/>
                </a:lnTo>
                <a:lnTo>
                  <a:pt x="0" y="4027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7071856"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6567938" y="9589688"/>
            <a:ext cx="402724" cy="402724"/>
          </a:xfrm>
          <a:custGeom>
            <a:avLst/>
            <a:gdLst/>
            <a:ahLst/>
            <a:cxnLst/>
            <a:rect l="l" t="t" r="r" b="b"/>
            <a:pathLst>
              <a:path w="402724" h="402724">
                <a:moveTo>
                  <a:pt x="0" y="0"/>
                </a:moveTo>
                <a:lnTo>
                  <a:pt x="402724" y="0"/>
                </a:lnTo>
                <a:lnTo>
                  <a:pt x="402724" y="402724"/>
                </a:lnTo>
                <a:lnTo>
                  <a:pt x="0" y="40272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381000" y="3771900"/>
            <a:ext cx="2471890" cy="2471890"/>
          </a:xfrm>
          <a:custGeom>
            <a:avLst/>
            <a:gdLst/>
            <a:ahLst/>
            <a:cxnLst/>
            <a:rect l="l" t="t" r="r" b="b"/>
            <a:pathLst>
              <a:path w="2471890" h="2471890">
                <a:moveTo>
                  <a:pt x="0" y="0"/>
                </a:moveTo>
                <a:lnTo>
                  <a:pt x="2471890" y="0"/>
                </a:lnTo>
                <a:lnTo>
                  <a:pt x="2471890" y="2471890"/>
                </a:lnTo>
                <a:lnTo>
                  <a:pt x="0" y="247189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TextBox 11"/>
          <p:cNvSpPr txBox="1"/>
          <p:nvPr/>
        </p:nvSpPr>
        <p:spPr>
          <a:xfrm>
            <a:off x="990600" y="4000500"/>
            <a:ext cx="1754750" cy="1633781"/>
          </a:xfrm>
          <a:prstGeom prst="rect">
            <a:avLst/>
          </a:prstGeom>
        </p:spPr>
        <p:txBody>
          <a:bodyPr lIns="0" tIns="0" rIns="0" bIns="0" rtlCol="0" anchor="t">
            <a:spAutoFit/>
          </a:bodyPr>
          <a:lstStyle/>
          <a:p>
            <a:pPr>
              <a:lnSpc>
                <a:spcPts val="13999"/>
              </a:lnSpc>
            </a:pPr>
            <a:r>
              <a:rPr lang="en-US" sz="8000" dirty="0" smtClean="0">
                <a:solidFill>
                  <a:srgbClr val="FCFCFC"/>
                </a:solidFill>
                <a:latin typeface="Poppins Ultra-Bold"/>
              </a:rPr>
              <a:t>07</a:t>
            </a:r>
            <a:endParaRPr lang="en-US" sz="8000" dirty="0">
              <a:solidFill>
                <a:srgbClr val="FCFCFC"/>
              </a:solidFill>
              <a:latin typeface="Poppins Ultra-Bold"/>
            </a:endParaRPr>
          </a:p>
        </p:txBody>
      </p:sp>
      <p:sp>
        <p:nvSpPr>
          <p:cNvPr id="12" name="TextBox 12"/>
          <p:cNvSpPr txBox="1"/>
          <p:nvPr/>
        </p:nvSpPr>
        <p:spPr>
          <a:xfrm>
            <a:off x="3169195" y="1655510"/>
            <a:ext cx="12631226" cy="1114425"/>
          </a:xfrm>
          <a:prstGeom prst="rect">
            <a:avLst/>
          </a:prstGeom>
        </p:spPr>
        <p:txBody>
          <a:bodyPr lIns="0" tIns="0" rIns="0" bIns="0" rtlCol="0" anchor="t">
            <a:spAutoFit/>
          </a:bodyPr>
          <a:lstStyle/>
          <a:p>
            <a:pPr>
              <a:lnSpc>
                <a:spcPts val="8399"/>
              </a:lnSpc>
            </a:pPr>
            <a:r>
              <a:rPr lang="en-US" sz="6999" dirty="0">
                <a:solidFill>
                  <a:srgbClr val="1C1C1C"/>
                </a:solidFill>
                <a:latin typeface="Poppins Ultra-Bold"/>
              </a:rPr>
              <a:t>FUNCTIONAL REQUAIRMENT</a:t>
            </a:r>
          </a:p>
        </p:txBody>
      </p:sp>
      <p:sp>
        <p:nvSpPr>
          <p:cNvPr id="13" name="Rectangle 12"/>
          <p:cNvSpPr/>
          <p:nvPr/>
        </p:nvSpPr>
        <p:spPr>
          <a:xfrm>
            <a:off x="3169195" y="3162300"/>
            <a:ext cx="12070805" cy="5755422"/>
          </a:xfrm>
          <a:prstGeom prst="rect">
            <a:avLst/>
          </a:prstGeom>
        </p:spPr>
        <p:txBody>
          <a:bodyPr wrap="square">
            <a:spAutoFit/>
          </a:bodyPr>
          <a:lstStyle/>
          <a:p>
            <a:r>
              <a:rPr lang="en-US" sz="3200" b="1" dirty="0">
                <a:latin typeface="Bahnschrift Light" panose="020B0502040204020203" pitchFamily="34" charset="0"/>
              </a:rPr>
              <a:t>Functional Requirement &amp; </a:t>
            </a:r>
            <a:r>
              <a:rPr lang="en-US" sz="3200" b="1" dirty="0" smtClean="0">
                <a:latin typeface="Bahnschrift Light" panose="020B0502040204020203" pitchFamily="34" charset="0"/>
              </a:rPr>
              <a:t>Modelling: </a:t>
            </a:r>
          </a:p>
          <a:p>
            <a:endParaRPr lang="en-US" sz="2800" dirty="0" smtClean="0">
              <a:latin typeface="Bahnschrift Light" panose="020B0502040204020203" pitchFamily="34" charset="0"/>
            </a:endParaRPr>
          </a:p>
          <a:p>
            <a:pPr marL="514350" indent="-514350">
              <a:buFont typeface="+mj-lt"/>
              <a:buAutoNum type="arabicPeriod"/>
            </a:pPr>
            <a:r>
              <a:rPr lang="en-US" sz="2800" dirty="0" smtClean="0">
                <a:latin typeface="Bahnschrift Light" panose="020B0502040204020203" pitchFamily="34" charset="0"/>
              </a:rPr>
              <a:t>The system shall allow users to create an account using their email address and password.</a:t>
            </a:r>
          </a:p>
          <a:p>
            <a:pPr marL="514350" indent="-514350">
              <a:buFont typeface="+mj-lt"/>
              <a:buAutoNum type="arabicPeriod"/>
            </a:pPr>
            <a:endParaRPr lang="en-US" sz="2800" dirty="0" smtClean="0">
              <a:latin typeface="Bahnschrift Light" panose="020B0502040204020203" pitchFamily="34" charset="0"/>
            </a:endParaRPr>
          </a:p>
          <a:p>
            <a:pPr marL="514350" indent="-514350">
              <a:buFont typeface="+mj-lt"/>
              <a:buAutoNum type="arabicPeriod"/>
            </a:pPr>
            <a:r>
              <a:rPr lang="en-US" sz="2800" dirty="0" smtClean="0">
                <a:latin typeface="Bahnschrift Light" panose="020B0502040204020203" pitchFamily="34" charset="0"/>
              </a:rPr>
              <a:t>The </a:t>
            </a:r>
            <a:r>
              <a:rPr lang="en-US" sz="2800" dirty="0">
                <a:latin typeface="Bahnschrift Light" panose="020B0502040204020203" pitchFamily="34" charset="0"/>
              </a:rPr>
              <a:t>system shall provide a mechanism for users to request invitation cards </a:t>
            </a:r>
            <a:r>
              <a:rPr lang="en-US" sz="2800" dirty="0" smtClean="0">
                <a:latin typeface="Bahnschrift Light" panose="020B0502040204020203" pitchFamily="34" charset="0"/>
              </a:rPr>
              <a:t>for specific </a:t>
            </a:r>
            <a:r>
              <a:rPr lang="en-US" sz="2800" dirty="0">
                <a:latin typeface="Bahnschrift Light" panose="020B0502040204020203" pitchFamily="34" charset="0"/>
              </a:rPr>
              <a:t>dates and times</a:t>
            </a:r>
            <a:r>
              <a:rPr lang="en-US" sz="2800" dirty="0" smtClean="0">
                <a:latin typeface="Bahnschrift Light" panose="020B0502040204020203" pitchFamily="34" charset="0"/>
              </a:rPr>
              <a:t>.</a:t>
            </a:r>
          </a:p>
          <a:p>
            <a:pPr marL="514350" indent="-514350">
              <a:buFont typeface="+mj-lt"/>
              <a:buAutoNum type="arabicPeriod"/>
            </a:pPr>
            <a:endParaRPr lang="en-US" sz="2800" dirty="0" smtClean="0">
              <a:latin typeface="Bahnschrift Light" panose="020B0502040204020203" pitchFamily="34" charset="0"/>
            </a:endParaRPr>
          </a:p>
          <a:p>
            <a:pPr marL="514350" indent="-514350">
              <a:buFont typeface="+mj-lt"/>
              <a:buAutoNum type="arabicPeriod"/>
            </a:pPr>
            <a:r>
              <a:rPr lang="en-US" sz="2800" dirty="0" smtClean="0">
                <a:latin typeface="Bahnschrift Light" panose="020B0502040204020203" pitchFamily="34" charset="0"/>
              </a:rPr>
              <a:t>The </a:t>
            </a:r>
            <a:r>
              <a:rPr lang="en-US" sz="2800" dirty="0">
                <a:latin typeface="Bahnschrift Light" panose="020B0502040204020203" pitchFamily="34" charset="0"/>
              </a:rPr>
              <a:t>system shall allow users to cancel or modify their existing bookings up to a certain time before the scheduled visit. </a:t>
            </a:r>
            <a:endParaRPr lang="en-US" sz="2800" dirty="0" smtClean="0">
              <a:latin typeface="Bahnschrift Light" panose="020B0502040204020203" pitchFamily="34" charset="0"/>
            </a:endParaRPr>
          </a:p>
          <a:p>
            <a:pPr marL="514350" indent="-514350">
              <a:buFont typeface="+mj-lt"/>
              <a:buAutoNum type="arabicPeriod"/>
            </a:pPr>
            <a:endParaRPr lang="en-US" sz="2800" dirty="0" smtClean="0">
              <a:latin typeface="Bahnschrift Light" panose="020B0502040204020203" pitchFamily="34" charset="0"/>
            </a:endParaRPr>
          </a:p>
          <a:p>
            <a:pPr marL="514350" indent="-514350">
              <a:buFont typeface="+mj-lt"/>
              <a:buAutoNum type="arabicPeriod"/>
            </a:pPr>
            <a:r>
              <a:rPr lang="en-US" sz="2800" dirty="0" smtClean="0">
                <a:latin typeface="Bahnschrift Light" panose="020B0502040204020203" pitchFamily="34" charset="0"/>
              </a:rPr>
              <a:t>The </a:t>
            </a:r>
            <a:r>
              <a:rPr lang="en-US" sz="2800" dirty="0">
                <a:latin typeface="Bahnschrift Light" panose="020B0502040204020203" pitchFamily="34" charset="0"/>
              </a:rPr>
              <a:t>system shall send an email confirmation to users once their booking is successful or if there is a change in their booking status. </a:t>
            </a:r>
            <a:endParaRPr lang="en-US" sz="2800" dirty="0" smtClean="0">
              <a:latin typeface="Bahnschrift Light" panose="020B0502040204020203" pitchFamily="34" charset="0"/>
            </a:endParaRPr>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1719</TotalTime>
  <Words>691</Words>
  <Application>Microsoft Office PowerPoint</Application>
  <PresentationFormat>Custom</PresentationFormat>
  <Paragraphs>154</Paragraphs>
  <Slides>31</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Poppins Ultra-Bold</vt:lpstr>
      <vt:lpstr>Canva Sans 2</vt:lpstr>
      <vt:lpstr>Arial</vt:lpstr>
      <vt:lpstr>Canva Sans 1 Bold</vt:lpstr>
      <vt:lpstr>Canva Sans 1</vt:lpstr>
      <vt:lpstr>Bahnschrift Light</vt:lpstr>
      <vt:lpstr>Calibri</vt:lpstr>
      <vt:lpstr>Calibri Light</vt:lpstr>
      <vt:lpstr>Hagrid Bold</vt:lpstr>
      <vt:lpstr>Canva Sans 1 Bold Italics</vt:lpstr>
      <vt:lpstr>DM Sans Bold</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White Professional Product Branding Service Presentation</dc:title>
  <dc:creator>User</dc:creator>
  <cp:lastModifiedBy>Maher</cp:lastModifiedBy>
  <cp:revision>38</cp:revision>
  <dcterms:created xsi:type="dcterms:W3CDTF">2006-08-16T00:00:00Z</dcterms:created>
  <dcterms:modified xsi:type="dcterms:W3CDTF">2024-06-02T15:25:27Z</dcterms:modified>
  <dc:identifier>DAF5-bjAVmA</dc:identifier>
</cp:coreProperties>
</file>